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61" r:id="rId9"/>
    <p:sldId id="264" r:id="rId10"/>
    <p:sldId id="265" r:id="rId11"/>
    <p:sldId id="273" r:id="rId12"/>
    <p:sldId id="266" r:id="rId13"/>
    <p:sldId id="267" r:id="rId14"/>
    <p:sldId id="270" r:id="rId15"/>
    <p:sldId id="271" r:id="rId16"/>
    <p:sldId id="269" r:id="rId17"/>
    <p:sldId id="276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erpcons.sharepoint.com/sites/GDPwarestimate/Shared%20Documents/&#1055;&#1110;&#1076;&#1087;&#1088;&#1080;&#1108;&#1084;&#1089;&#1090;&#1074;&#1072;%20&#1059;&#1082;&#1088;&#1072;&#1111;&#1085;&#1080;_15.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ierpcons-my.sharepoint.com/personal/kravchuk_ier_kyiv_ua/Documents/ISC_2010_u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aliy\Downloads\Dynamics%20of%20international%20reserves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nFin%20computer\budget\budget%202024\appendicies_ALL_1509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nFin%20computer\EU%20Big%20recover%20project\Snapsho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'[Підприємства України_15.03.xlsx]estimates_Sept'!$CK$33</c:f>
              <c:strCache>
                <c:ptCount val="1"/>
                <c:pt idx="0">
                  <c:v>С/г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України_15.03.xlsx]estimates_Sept'!$CL$33:$DD$33</c:f>
              <c:numCache>
                <c:formatCode>0.00</c:formatCode>
                <c:ptCount val="19"/>
                <c:pt idx="0">
                  <c:v>-1.1133551024431618</c:v>
                </c:pt>
                <c:pt idx="1">
                  <c:v>-0.68088604400656105</c:v>
                </c:pt>
                <c:pt idx="2">
                  <c:v>-0.47403019292991616</c:v>
                </c:pt>
                <c:pt idx="3">
                  <c:v>-0.63364107882673104</c:v>
                </c:pt>
                <c:pt idx="4">
                  <c:v>-5.143581970443158</c:v>
                </c:pt>
                <c:pt idx="5">
                  <c:v>-2.927483657081539</c:v>
                </c:pt>
                <c:pt idx="6">
                  <c:v>-6.1455078837293033</c:v>
                </c:pt>
                <c:pt idx="7">
                  <c:v>-7.099086934209538</c:v>
                </c:pt>
                <c:pt idx="8">
                  <c:v>-6.4137031300328369</c:v>
                </c:pt>
                <c:pt idx="9">
                  <c:v>1.8216419665063421</c:v>
                </c:pt>
                <c:pt idx="10">
                  <c:v>-0.90150724885812739</c:v>
                </c:pt>
                <c:pt idx="11">
                  <c:v>-0.75090799523741047</c:v>
                </c:pt>
                <c:pt idx="12">
                  <c:v>0.42960153422107272</c:v>
                </c:pt>
                <c:pt idx="13">
                  <c:v>3.6895276101720373E-2</c:v>
                </c:pt>
                <c:pt idx="14">
                  <c:v>3.6858663950519781E-2</c:v>
                </c:pt>
                <c:pt idx="15">
                  <c:v>9.7384714015962617E-2</c:v>
                </c:pt>
                <c:pt idx="16">
                  <c:v>0.25868343939226979</c:v>
                </c:pt>
                <c:pt idx="17">
                  <c:v>0.37934035857210452</c:v>
                </c:pt>
                <c:pt idx="18">
                  <c:v>1.8457202401687713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0-4C26-9D53-54A27E6DBCB0}"/>
            </c:ext>
          </c:extLst>
        </c:ser>
        <c:ser>
          <c:idx val="1"/>
          <c:order val="1"/>
          <c:tx>
            <c:strRef>
              <c:f>'[Підприємства України_15.03.xlsx]estimates_Sept'!$CK$34</c:f>
              <c:strCache>
                <c:ptCount val="1"/>
                <c:pt idx="0">
                  <c:v>Промисловість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України_15.03.xlsx]estimates_Sept'!$CL$34:$DD$34</c:f>
              <c:numCache>
                <c:formatCode>0.00</c:formatCode>
                <c:ptCount val="19"/>
                <c:pt idx="0">
                  <c:v>-9.9580012062193859</c:v>
                </c:pt>
                <c:pt idx="1">
                  <c:v>-10.494983318167007</c:v>
                </c:pt>
                <c:pt idx="2">
                  <c:v>-9.4823426850556221</c:v>
                </c:pt>
                <c:pt idx="3">
                  <c:v>-9.494318912239482</c:v>
                </c:pt>
                <c:pt idx="4">
                  <c:v>-8.1594009229149052</c:v>
                </c:pt>
                <c:pt idx="5">
                  <c:v>-8.3834810750300015</c:v>
                </c:pt>
                <c:pt idx="6">
                  <c:v>-7.7593762055921811</c:v>
                </c:pt>
                <c:pt idx="7">
                  <c:v>-8.0927544781906899</c:v>
                </c:pt>
                <c:pt idx="8">
                  <c:v>-8.1921578035480245</c:v>
                </c:pt>
                <c:pt idx="9">
                  <c:v>-9.7128608529179701</c:v>
                </c:pt>
                <c:pt idx="10">
                  <c:v>-8.3651559524669761</c:v>
                </c:pt>
                <c:pt idx="11">
                  <c:v>-6.160442953687534</c:v>
                </c:pt>
                <c:pt idx="12">
                  <c:v>8.4208215857753643</c:v>
                </c:pt>
                <c:pt idx="13">
                  <c:v>3.5973238600981636</c:v>
                </c:pt>
                <c:pt idx="14">
                  <c:v>3.4068593675683889</c:v>
                </c:pt>
                <c:pt idx="15">
                  <c:v>2.5780268996729472</c:v>
                </c:pt>
                <c:pt idx="16">
                  <c:v>2.3963096308862917</c:v>
                </c:pt>
                <c:pt idx="17">
                  <c:v>2.316684110385872</c:v>
                </c:pt>
                <c:pt idx="18">
                  <c:v>1.5624009634951601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0-4C26-9D53-54A27E6DBCB0}"/>
            </c:ext>
          </c:extLst>
        </c:ser>
        <c:ser>
          <c:idx val="2"/>
          <c:order val="2"/>
          <c:tx>
            <c:strRef>
              <c:f>'[Підприємства України_15.03.xlsx]estimates_Sept'!$CK$35</c:f>
              <c:strCache>
                <c:ptCount val="1"/>
                <c:pt idx="0">
                  <c:v>Будівництво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України_15.03.xlsx]estimates_Sept'!$CL$35:$DD$35</c:f>
              <c:numCache>
                <c:formatCode>0.00</c:formatCode>
                <c:ptCount val="19"/>
                <c:pt idx="0">
                  <c:v>-1.2531677968844237</c:v>
                </c:pt>
                <c:pt idx="1">
                  <c:v>-1.9071254726004678</c:v>
                </c:pt>
                <c:pt idx="2">
                  <c:v>-1.791941993589238</c:v>
                </c:pt>
                <c:pt idx="3">
                  <c:v>-1.9229349697196567</c:v>
                </c:pt>
                <c:pt idx="4">
                  <c:v>-1.9042069095628111</c:v>
                </c:pt>
                <c:pt idx="5">
                  <c:v>-1.8534422758292743</c:v>
                </c:pt>
                <c:pt idx="6">
                  <c:v>-1.9905067869098225</c:v>
                </c:pt>
                <c:pt idx="7">
                  <c:v>-2.3302422466600072</c:v>
                </c:pt>
                <c:pt idx="8">
                  <c:v>-2.4831424442988865</c:v>
                </c:pt>
                <c:pt idx="9">
                  <c:v>-2.953958162677397</c:v>
                </c:pt>
                <c:pt idx="10">
                  <c:v>-0.93331827980154269</c:v>
                </c:pt>
                <c:pt idx="11">
                  <c:v>-0.72034245653827988</c:v>
                </c:pt>
                <c:pt idx="12">
                  <c:v>1.4509393642777546</c:v>
                </c:pt>
                <c:pt idx="13">
                  <c:v>1.4899869081066772</c:v>
                </c:pt>
                <c:pt idx="14">
                  <c:v>1.0262161486297645</c:v>
                </c:pt>
                <c:pt idx="15">
                  <c:v>0.63480678424854031</c:v>
                </c:pt>
                <c:pt idx="16">
                  <c:v>0.65416979226521366</c:v>
                </c:pt>
                <c:pt idx="17">
                  <c:v>0.49509097611594705</c:v>
                </c:pt>
                <c:pt idx="18">
                  <c:v>0.76719217085538183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0-4C26-9D53-54A27E6DBCB0}"/>
            </c:ext>
          </c:extLst>
        </c:ser>
        <c:ser>
          <c:idx val="3"/>
          <c:order val="3"/>
          <c:tx>
            <c:strRef>
              <c:f>'[Підприємства України_15.03.xlsx]estimates_Sept'!$CK$36</c:f>
              <c:strCache>
                <c:ptCount val="1"/>
                <c:pt idx="0">
                  <c:v>Торгівля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України_15.03.xlsx]estimates_Sept'!$CL$36:$DD$36</c:f>
              <c:numCache>
                <c:formatCode>0.00</c:formatCode>
                <c:ptCount val="19"/>
                <c:pt idx="0">
                  <c:v>-7.7629023028161868</c:v>
                </c:pt>
                <c:pt idx="1">
                  <c:v>-5.8585750852060148</c:v>
                </c:pt>
                <c:pt idx="2">
                  <c:v>-5.9045331872316913</c:v>
                </c:pt>
                <c:pt idx="3">
                  <c:v>-5.6367293336047135</c:v>
                </c:pt>
                <c:pt idx="4">
                  <c:v>-4.9213793833823019</c:v>
                </c:pt>
                <c:pt idx="5">
                  <c:v>-4.5660971978889915</c:v>
                </c:pt>
                <c:pt idx="6">
                  <c:v>-4.1984900890087733</c:v>
                </c:pt>
                <c:pt idx="7">
                  <c:v>-4.3084280005567193</c:v>
                </c:pt>
                <c:pt idx="8">
                  <c:v>-4.1971961502675335</c:v>
                </c:pt>
                <c:pt idx="9">
                  <c:v>-5.0208286397488546</c:v>
                </c:pt>
                <c:pt idx="10">
                  <c:v>-4.3180178045398678</c:v>
                </c:pt>
                <c:pt idx="11">
                  <c:v>-3.3805756552115955</c:v>
                </c:pt>
                <c:pt idx="12">
                  <c:v>11.057262759801578</c:v>
                </c:pt>
                <c:pt idx="13">
                  <c:v>4.7393392692266385</c:v>
                </c:pt>
                <c:pt idx="14">
                  <c:v>5.401242303100755</c:v>
                </c:pt>
                <c:pt idx="15">
                  <c:v>3.8129037255259006</c:v>
                </c:pt>
                <c:pt idx="16">
                  <c:v>2.9280482817421691</c:v>
                </c:pt>
                <c:pt idx="17">
                  <c:v>1.9832436377853506</c:v>
                </c:pt>
                <c:pt idx="18">
                  <c:v>1.5931291207144131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60-4C26-9D53-54A27E6DBCB0}"/>
            </c:ext>
          </c:extLst>
        </c:ser>
        <c:ser>
          <c:idx val="4"/>
          <c:order val="4"/>
          <c:tx>
            <c:strRef>
              <c:f>'[Підприємства України_15.03.xlsx]estimates_Sept'!$CK$37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України_15.03.xlsx]estimates_Sept'!$CL$37:$DD$37</c:f>
              <c:numCache>
                <c:formatCode>0.00</c:formatCode>
                <c:ptCount val="19"/>
                <c:pt idx="0">
                  <c:v>-13.191639711145328</c:v>
                </c:pt>
                <c:pt idx="1">
                  <c:v>-3.0376967382098354</c:v>
                </c:pt>
                <c:pt idx="2">
                  <c:v>-3.155251612712584</c:v>
                </c:pt>
                <c:pt idx="3">
                  <c:v>-3.1662828151846081</c:v>
                </c:pt>
                <c:pt idx="4">
                  <c:v>-2.6427458228102862</c:v>
                </c:pt>
                <c:pt idx="5">
                  <c:v>-2.6162353725842631</c:v>
                </c:pt>
                <c:pt idx="6">
                  <c:v>-2.5180810248417669</c:v>
                </c:pt>
                <c:pt idx="7">
                  <c:v>-2.3749988186935611</c:v>
                </c:pt>
                <c:pt idx="8">
                  <c:v>-2.4318612699538171</c:v>
                </c:pt>
                <c:pt idx="9">
                  <c:v>-2.8268175226253991</c:v>
                </c:pt>
                <c:pt idx="10">
                  <c:v>-3.1031332471658213</c:v>
                </c:pt>
                <c:pt idx="11">
                  <c:v>-2.6943529649948612</c:v>
                </c:pt>
                <c:pt idx="12">
                  <c:v>2.3992558326440561</c:v>
                </c:pt>
                <c:pt idx="13">
                  <c:v>0.72105595341592521</c:v>
                </c:pt>
                <c:pt idx="14">
                  <c:v>0.82843762882039496</c:v>
                </c:pt>
                <c:pt idx="15">
                  <c:v>0.75899046435466888</c:v>
                </c:pt>
                <c:pt idx="16">
                  <c:v>0.36987057603349405</c:v>
                </c:pt>
                <c:pt idx="17">
                  <c:v>0.3804017388413205</c:v>
                </c:pt>
                <c:pt idx="18">
                  <c:v>0.25495359293829634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60-4C26-9D53-54A27E6DBCB0}"/>
            </c:ext>
          </c:extLst>
        </c:ser>
        <c:ser>
          <c:idx val="5"/>
          <c:order val="5"/>
          <c:tx>
            <c:strRef>
              <c:f>'[Підприємства України_15.03.xlsx]estimates_Sept'!$CK$38</c:f>
              <c:strCache>
                <c:ptCount val="1"/>
                <c:pt idx="0">
                  <c:v>Чисті податки</c:v>
                </c:pt>
              </c:strCache>
            </c:strRef>
          </c:tx>
          <c:spPr>
            <a:pattFill prst="dkUp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України_15.03.xlsx]estimates_Sept'!$CL$38:$DD$38</c:f>
              <c:numCache>
                <c:formatCode>0.00</c:formatCode>
                <c:ptCount val="19"/>
                <c:pt idx="0">
                  <c:v>-7.2099115929450868</c:v>
                </c:pt>
                <c:pt idx="1">
                  <c:v>-6.7962395704840057</c:v>
                </c:pt>
                <c:pt idx="2">
                  <c:v>-6.7962395704840057</c:v>
                </c:pt>
                <c:pt idx="3">
                  <c:v>-6.4783013649906547</c:v>
                </c:pt>
                <c:pt idx="4">
                  <c:v>-5.2362432784142134</c:v>
                </c:pt>
                <c:pt idx="5">
                  <c:v>-5.2362432784142134</c:v>
                </c:pt>
                <c:pt idx="6">
                  <c:v>-5.1080309845032321</c:v>
                </c:pt>
                <c:pt idx="7">
                  <c:v>-5.043766091842854</c:v>
                </c:pt>
                <c:pt idx="8">
                  <c:v>-5.2877985881151597</c:v>
                </c:pt>
                <c:pt idx="9">
                  <c:v>-5.6807134555532706</c:v>
                </c:pt>
                <c:pt idx="10">
                  <c:v>-6.2874480820812373</c:v>
                </c:pt>
                <c:pt idx="11">
                  <c:v>-0.81174813707057469</c:v>
                </c:pt>
                <c:pt idx="12">
                  <c:v>0.8613824016826841</c:v>
                </c:pt>
                <c:pt idx="13">
                  <c:v>-0.4235272947658692</c:v>
                </c:pt>
                <c:pt idx="14">
                  <c:v>-5.1234255819093591E-2</c:v>
                </c:pt>
                <c:pt idx="15">
                  <c:v>-0.57068294068411796</c:v>
                </c:pt>
                <c:pt idx="16">
                  <c:v>-0.36610596796403216</c:v>
                </c:pt>
                <c:pt idx="17">
                  <c:v>-0.36610596796403216</c:v>
                </c:pt>
                <c:pt idx="18">
                  <c:v>0.16022025762100206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60-4C26-9D53-54A27E6DBCB0}"/>
            </c:ext>
          </c:extLst>
        </c:ser>
        <c:ser>
          <c:idx val="6"/>
          <c:order val="6"/>
          <c:tx>
            <c:strRef>
              <c:f>'[Підприємства України_15.03.xlsx]estimates_Sept'!$CK$39</c:f>
              <c:strCache>
                <c:ptCount val="1"/>
                <c:pt idx="0">
                  <c:v>Інші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України_15.03.xlsx]estimates_Sept'!$CL$39:$DD$39</c:f>
              <c:numCache>
                <c:formatCode>0.00</c:formatCode>
                <c:ptCount val="19"/>
                <c:pt idx="0">
                  <c:v>-13.475963873294106</c:v>
                </c:pt>
                <c:pt idx="1">
                  <c:v>-9.5653155562896472</c:v>
                </c:pt>
                <c:pt idx="2">
                  <c:v>-8.9915465457028745</c:v>
                </c:pt>
                <c:pt idx="3">
                  <c:v>-7.8573149421778936</c:v>
                </c:pt>
                <c:pt idx="4">
                  <c:v>-2.9383671780887219</c:v>
                </c:pt>
                <c:pt idx="5">
                  <c:v>-3.7837264377308308</c:v>
                </c:pt>
                <c:pt idx="6">
                  <c:v>-3.7673722652394055</c:v>
                </c:pt>
                <c:pt idx="7">
                  <c:v>-3.1836986891490504</c:v>
                </c:pt>
                <c:pt idx="8">
                  <c:v>-3.9599200250416615</c:v>
                </c:pt>
                <c:pt idx="9">
                  <c:v>-4.3660615317483824</c:v>
                </c:pt>
                <c:pt idx="10">
                  <c:v>-4.9898748389053935</c:v>
                </c:pt>
                <c:pt idx="11">
                  <c:v>-2.0932718065144851</c:v>
                </c:pt>
                <c:pt idx="12">
                  <c:v>4.6940327695808186</c:v>
                </c:pt>
                <c:pt idx="13">
                  <c:v>10.796988813757689</c:v>
                </c:pt>
                <c:pt idx="14">
                  <c:v>11.145449996365091</c:v>
                </c:pt>
                <c:pt idx="15">
                  <c:v>8.4410924497943753</c:v>
                </c:pt>
                <c:pt idx="16">
                  <c:v>0.73585208552553372</c:v>
                </c:pt>
                <c:pt idx="17">
                  <c:v>0.8530466454799166</c:v>
                </c:pt>
                <c:pt idx="18">
                  <c:v>5.8689584887121446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0-4C26-9D53-54A27E6DB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81292911"/>
        <c:axId val="1081273775"/>
      </c:barChart>
      <c:lineChart>
        <c:grouping val="standard"/>
        <c:varyColors val="0"/>
        <c:ser>
          <c:idx val="7"/>
          <c:order val="7"/>
          <c:tx>
            <c:strRef>
              <c:f>'[Підприємства України_15.03.xlsx]estimates_Sept'!$CK$40</c:f>
              <c:strCache>
                <c:ptCount val="1"/>
                <c:pt idx="0">
                  <c:v>ВВП, % дпр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'[Підприємства України_15.03.xlsx]estimates_Sept'!$CL$32:$DD$32</c:f>
              <c:numCache>
                <c:formatCode>[$-FC22]mmm\-yyyy;@</c:formatCode>
                <c:ptCount val="19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  <c:pt idx="13">
                  <c:v>45017</c:v>
                </c:pt>
                <c:pt idx="14">
                  <c:v>45047</c:v>
                </c:pt>
                <c:pt idx="15">
                  <c:v>45078</c:v>
                </c:pt>
                <c:pt idx="16">
                  <c:v>45108</c:v>
                </c:pt>
                <c:pt idx="17">
                  <c:v>45139</c:v>
                </c:pt>
                <c:pt idx="18">
                  <c:v>45170</c:v>
                </c:pt>
              </c:numCache>
            </c:numRef>
          </c:cat>
          <c:val>
            <c:numRef>
              <c:f>'[Підприємства України_15.03.xlsx]estimates_Sept'!$CL$40:$DD$40</c:f>
              <c:numCache>
                <c:formatCode>0.00</c:formatCode>
                <c:ptCount val="19"/>
                <c:pt idx="0">
                  <c:v>-53.964941585747681</c:v>
                </c:pt>
                <c:pt idx="1">
                  <c:v>-38.340821784963538</c:v>
                </c:pt>
                <c:pt idx="2">
                  <c:v>-36.595885787705932</c:v>
                </c:pt>
                <c:pt idx="3">
                  <c:v>-35.189523416743739</c:v>
                </c:pt>
                <c:pt idx="4">
                  <c:v>-30.945925465616398</c:v>
                </c:pt>
                <c:pt idx="5">
                  <c:v>-29.366709294559111</c:v>
                </c:pt>
                <c:pt idx="6">
                  <c:v>-31.487365239824488</c:v>
                </c:pt>
                <c:pt idx="7">
                  <c:v>-32.432975259302424</c:v>
                </c:pt>
                <c:pt idx="8">
                  <c:v>-32.96577941125792</c:v>
                </c:pt>
                <c:pt idx="9">
                  <c:v>-28.739598198764931</c:v>
                </c:pt>
                <c:pt idx="10">
                  <c:v>-28.898455453818965</c:v>
                </c:pt>
                <c:pt idx="11">
                  <c:v>-16.611641969254741</c:v>
                </c:pt>
                <c:pt idx="12">
                  <c:v>29.313296247983324</c:v>
                </c:pt>
                <c:pt idx="13">
                  <c:v>20.958062785940946</c:v>
                </c:pt>
                <c:pt idx="14">
                  <c:v>21.793829852615822</c:v>
                </c:pt>
                <c:pt idx="15">
                  <c:v>15.752522096928278</c:v>
                </c:pt>
                <c:pt idx="16">
                  <c:v>6.976827837880939</c:v>
                </c:pt>
                <c:pt idx="17">
                  <c:v>6.0417014992164786</c:v>
                </c:pt>
                <c:pt idx="18">
                  <c:v>12.052574834505169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E60-4C26-9D53-54A27E6DB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292911"/>
        <c:axId val="1081273775"/>
      </c:lineChart>
      <c:dateAx>
        <c:axId val="1081292911"/>
        <c:scaling>
          <c:orientation val="minMax"/>
        </c:scaling>
        <c:delete val="0"/>
        <c:axPos val="b"/>
        <c:numFmt formatCode="[$-FC22]mmm\-yy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81273775"/>
        <c:crosses val="autoZero"/>
        <c:auto val="1"/>
        <c:lblOffset val="100"/>
        <c:baseTimeUnit val="months"/>
      </c:dateAx>
      <c:valAx>
        <c:axId val="108127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8129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ІСЦ!$R$113:$R$230</c:f>
              <c:numCache>
                <c:formatCode>General</c:formatCode>
                <c:ptCount val="118"/>
                <c:pt idx="0">
                  <c:v>0.47801147227532698</c:v>
                </c:pt>
                <c:pt idx="1">
                  <c:v>1.14832535885168</c:v>
                </c:pt>
                <c:pt idx="2">
                  <c:v>3.3492822966507299</c:v>
                </c:pt>
                <c:pt idx="3">
                  <c:v>6.7942583732057402</c:v>
                </c:pt>
                <c:pt idx="4">
                  <c:v>10.7074569789675</c:v>
                </c:pt>
                <c:pt idx="5">
                  <c:v>11.8546845124283</c:v>
                </c:pt>
                <c:pt idx="6">
                  <c:v>12.4401913875598</c:v>
                </c:pt>
                <c:pt idx="7">
                  <c:v>14.175506268081</c:v>
                </c:pt>
                <c:pt idx="8">
                  <c:v>17.454194792671199</c:v>
                </c:pt>
                <c:pt idx="9">
                  <c:v>19.884726224783901</c:v>
                </c:pt>
                <c:pt idx="10">
                  <c:v>21.860019175455399</c:v>
                </c:pt>
                <c:pt idx="11">
                  <c:v>24.785510009532899</c:v>
                </c:pt>
                <c:pt idx="12">
                  <c:v>28.449096098953401</c:v>
                </c:pt>
                <c:pt idx="13">
                  <c:v>34.531693472090801</c:v>
                </c:pt>
                <c:pt idx="14">
                  <c:v>45.8333333333333</c:v>
                </c:pt>
                <c:pt idx="15">
                  <c:v>60.931899641576997</c:v>
                </c:pt>
                <c:pt idx="16">
                  <c:v>58.462867012089802</c:v>
                </c:pt>
                <c:pt idx="17">
                  <c:v>57.521367521367601</c:v>
                </c:pt>
                <c:pt idx="18">
                  <c:v>55.2340425531915</c:v>
                </c:pt>
                <c:pt idx="19">
                  <c:v>52.787162162162197</c:v>
                </c:pt>
                <c:pt idx="20">
                  <c:v>51.970443349753701</c:v>
                </c:pt>
                <c:pt idx="21">
                  <c:v>46.394230769230802</c:v>
                </c:pt>
                <c:pt idx="22">
                  <c:v>46.656176239181796</c:v>
                </c:pt>
                <c:pt idx="23">
                  <c:v>43.3919022154316</c:v>
                </c:pt>
                <c:pt idx="24">
                  <c:v>40.296296296296298</c:v>
                </c:pt>
                <c:pt idx="25">
                  <c:v>32.630098452883303</c:v>
                </c:pt>
                <c:pt idx="26">
                  <c:v>20.952380952380899</c:v>
                </c:pt>
                <c:pt idx="27">
                  <c:v>9.7438752783964393</c:v>
                </c:pt>
                <c:pt idx="28">
                  <c:v>7.5204359673024497</c:v>
                </c:pt>
                <c:pt idx="29">
                  <c:v>6.8366793271839299</c:v>
                </c:pt>
                <c:pt idx="30">
                  <c:v>7.8947368421052602</c:v>
                </c:pt>
                <c:pt idx="31">
                  <c:v>8.45771144278606</c:v>
                </c:pt>
                <c:pt idx="32">
                  <c:v>7.8876283090221504</c:v>
                </c:pt>
                <c:pt idx="33">
                  <c:v>12.3700054734538</c:v>
                </c:pt>
                <c:pt idx="34">
                  <c:v>12.1244635193133</c:v>
                </c:pt>
                <c:pt idx="35">
                  <c:v>12.3601491742142</c:v>
                </c:pt>
                <c:pt idx="36">
                  <c:v>12.565997888067599</c:v>
                </c:pt>
                <c:pt idx="37">
                  <c:v>14.1569459172853</c:v>
                </c:pt>
                <c:pt idx="38">
                  <c:v>15.065616797900301</c:v>
                </c:pt>
                <c:pt idx="39">
                  <c:v>12.2272957889396</c:v>
                </c:pt>
                <c:pt idx="40">
                  <c:v>13.5326913329954</c:v>
                </c:pt>
                <c:pt idx="41">
                  <c:v>15.591670898933501</c:v>
                </c:pt>
                <c:pt idx="42">
                  <c:v>15.904471544715401</c:v>
                </c:pt>
                <c:pt idx="43">
                  <c:v>16.106014271151899</c:v>
                </c:pt>
                <c:pt idx="44">
                  <c:v>16.374561842764201</c:v>
                </c:pt>
                <c:pt idx="45">
                  <c:v>14.5640526059425</c:v>
                </c:pt>
                <c:pt idx="46">
                  <c:v>13.540669856459299</c:v>
                </c:pt>
                <c:pt idx="47">
                  <c:v>13.6557610241821</c:v>
                </c:pt>
                <c:pt idx="48">
                  <c:v>14.1181988742964</c:v>
                </c:pt>
                <c:pt idx="49">
                  <c:v>14.0269391546679</c:v>
                </c:pt>
                <c:pt idx="50">
                  <c:v>13.229927007299301</c:v>
                </c:pt>
                <c:pt idx="51">
                  <c:v>13.1103074141049</c:v>
                </c:pt>
                <c:pt idx="52">
                  <c:v>11.6964285714286</c:v>
                </c:pt>
                <c:pt idx="53">
                  <c:v>9.9297012302284706</c:v>
                </c:pt>
                <c:pt idx="54">
                  <c:v>8.8996054362121999</c:v>
                </c:pt>
                <c:pt idx="55">
                  <c:v>9.0430201931518894</c:v>
                </c:pt>
                <c:pt idx="56">
                  <c:v>8.9070567986230493</c:v>
                </c:pt>
                <c:pt idx="57">
                  <c:v>9.4387755102040707</c:v>
                </c:pt>
                <c:pt idx="58">
                  <c:v>9.9873577749683999</c:v>
                </c:pt>
                <c:pt idx="59">
                  <c:v>9.7622027534418105</c:v>
                </c:pt>
                <c:pt idx="60">
                  <c:v>9.2067406494040096</c:v>
                </c:pt>
                <c:pt idx="61">
                  <c:v>8.7983706720977608</c:v>
                </c:pt>
                <c:pt idx="62">
                  <c:v>8.5817888799355408</c:v>
                </c:pt>
                <c:pt idx="63">
                  <c:v>8.7929656274980097</c:v>
                </c:pt>
                <c:pt idx="64">
                  <c:v>9.5523581135092002</c:v>
                </c:pt>
                <c:pt idx="65">
                  <c:v>8.9928057553956897</c:v>
                </c:pt>
                <c:pt idx="66">
                  <c:v>9.1384863123993494</c:v>
                </c:pt>
                <c:pt idx="67">
                  <c:v>8.8164251207729496</c:v>
                </c:pt>
                <c:pt idx="68">
                  <c:v>7.5464243382062497</c:v>
                </c:pt>
                <c:pt idx="69">
                  <c:v>6.4879564879565104</c:v>
                </c:pt>
                <c:pt idx="70">
                  <c:v>5.0957854406130103</c:v>
                </c:pt>
                <c:pt idx="71">
                  <c:v>4.0668947168376901</c:v>
                </c:pt>
                <c:pt idx="72">
                  <c:v>3.2367331576966598</c:v>
                </c:pt>
                <c:pt idx="73">
                  <c:v>2.3961063272182801</c:v>
                </c:pt>
                <c:pt idx="74">
                  <c:v>2.3005565862708601</c:v>
                </c:pt>
                <c:pt idx="75">
                  <c:v>2.0940484937545798</c:v>
                </c:pt>
                <c:pt idx="76">
                  <c:v>1.6782196278730199</c:v>
                </c:pt>
                <c:pt idx="77">
                  <c:v>2.4202420242024401</c:v>
                </c:pt>
                <c:pt idx="78">
                  <c:v>2.3976392475101602</c:v>
                </c:pt>
                <c:pt idx="79">
                  <c:v>2.5157232704402501</c:v>
                </c:pt>
                <c:pt idx="80">
                  <c:v>2.2777369581190401</c:v>
                </c:pt>
                <c:pt idx="81">
                  <c:v>2.5902955125866201</c:v>
                </c:pt>
                <c:pt idx="82">
                  <c:v>3.8643820634341801</c:v>
                </c:pt>
                <c:pt idx="83">
                  <c:v>5.0036523009496001</c:v>
                </c:pt>
                <c:pt idx="84">
                  <c:v>6.1611374407582797</c:v>
                </c:pt>
                <c:pt idx="85">
                  <c:v>7.5319926873857499</c:v>
                </c:pt>
                <c:pt idx="86">
                  <c:v>8.4874863982589801</c:v>
                </c:pt>
                <c:pt idx="87">
                  <c:v>8.3843109032025893</c:v>
                </c:pt>
                <c:pt idx="88">
                  <c:v>9.4725511302475809</c:v>
                </c:pt>
                <c:pt idx="89">
                  <c:v>9.4522019334049201</c:v>
                </c:pt>
                <c:pt idx="90">
                  <c:v>10.2305475504323</c:v>
                </c:pt>
                <c:pt idx="91">
                  <c:v>10.2129195236377</c:v>
                </c:pt>
                <c:pt idx="92">
                  <c:v>11.0272988505747</c:v>
                </c:pt>
                <c:pt idx="93">
                  <c:v>10.917496443812199</c:v>
                </c:pt>
                <c:pt idx="94">
                  <c:v>10.354510354510399</c:v>
                </c:pt>
                <c:pt idx="95">
                  <c:v>9.9826086956521696</c:v>
                </c:pt>
                <c:pt idx="96">
                  <c:v>10.027472527472501</c:v>
                </c:pt>
                <c:pt idx="97">
                  <c:v>10.676640598435901</c:v>
                </c:pt>
                <c:pt idx="98">
                  <c:v>13.707790036777</c:v>
                </c:pt>
                <c:pt idx="99">
                  <c:v>16.434262948207198</c:v>
                </c:pt>
                <c:pt idx="100">
                  <c:v>18.026876433956101</c:v>
                </c:pt>
                <c:pt idx="101">
                  <c:v>21.458946679751399</c:v>
                </c:pt>
                <c:pt idx="102">
                  <c:v>22.189542483660102</c:v>
                </c:pt>
                <c:pt idx="103">
                  <c:v>23.7721021611002</c:v>
                </c:pt>
                <c:pt idx="104">
                  <c:v>24.619864121643499</c:v>
                </c:pt>
                <c:pt idx="105">
                  <c:v>26.5790317409426</c:v>
                </c:pt>
                <c:pt idx="106">
                  <c:v>26.463104325699799</c:v>
                </c:pt>
                <c:pt idx="107">
                  <c:v>26.628716002530101</c:v>
                </c:pt>
                <c:pt idx="108">
                  <c:v>25.9675405742822</c:v>
                </c:pt>
                <c:pt idx="109">
                  <c:v>24.8540706605223</c:v>
                </c:pt>
                <c:pt idx="110">
                  <c:v>21.287856512790299</c:v>
                </c:pt>
                <c:pt idx="111">
                  <c:v>17.850014257199899</c:v>
                </c:pt>
                <c:pt idx="112">
                  <c:v>15.356845320744201</c:v>
                </c:pt>
                <c:pt idx="113">
                  <c:v>12.7659574468085</c:v>
                </c:pt>
                <c:pt idx="114">
                  <c:v>11.3131853436748</c:v>
                </c:pt>
                <c:pt idx="115">
                  <c:v>8.5714285714285694</c:v>
                </c:pt>
                <c:pt idx="116">
                  <c:v>7.0612668743509799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E-4232-A744-15D614AD65D7}"/>
            </c:ext>
          </c:extLst>
        </c:ser>
        <c:ser>
          <c:idx val="1"/>
          <c:order val="1"/>
          <c:tx>
            <c:strRef>
              <c:f>ІСЦ!$Q$114</c:f>
              <c:strCache>
                <c:ptCount val="1"/>
                <c:pt idx="0">
                  <c:v>02/2014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ІСЦ!$R$114</c:f>
              <c:numCache>
                <c:formatCode>General</c:formatCode>
                <c:ptCount val="1"/>
                <c:pt idx="0">
                  <c:v>1.14832535885168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E-4232-A744-15D614AD65D7}"/>
            </c:ext>
          </c:extLst>
        </c:ser>
        <c:ser>
          <c:idx val="2"/>
          <c:order val="2"/>
          <c:tx>
            <c:strRef>
              <c:f>ІСЦ!$Q$115</c:f>
              <c:strCache>
                <c:ptCount val="1"/>
                <c:pt idx="0">
                  <c:v>03/2014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ІСЦ!$R$115</c:f>
              <c:numCache>
                <c:formatCode>General</c:formatCode>
                <c:ptCount val="1"/>
                <c:pt idx="0">
                  <c:v>3.3492822966507299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8E-4232-A744-15D614AD65D7}"/>
            </c:ext>
          </c:extLst>
        </c:ser>
        <c:ser>
          <c:idx val="3"/>
          <c:order val="3"/>
          <c:tx>
            <c:strRef>
              <c:f>ІСЦ!$Q$116</c:f>
              <c:strCache>
                <c:ptCount val="1"/>
                <c:pt idx="0">
                  <c:v>04/2014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ІСЦ!$R$116</c:f>
              <c:numCache>
                <c:formatCode>General</c:formatCode>
                <c:ptCount val="1"/>
                <c:pt idx="0">
                  <c:v>6.7942583732057402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8E-4232-A744-15D614AD65D7}"/>
            </c:ext>
          </c:extLst>
        </c:ser>
        <c:ser>
          <c:idx val="4"/>
          <c:order val="4"/>
          <c:tx>
            <c:strRef>
              <c:f>ІСЦ!$Q$117</c:f>
              <c:strCache>
                <c:ptCount val="1"/>
                <c:pt idx="0">
                  <c:v>05/2014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ІСЦ!$R$117</c:f>
              <c:numCache>
                <c:formatCode>General</c:formatCode>
                <c:ptCount val="1"/>
                <c:pt idx="0">
                  <c:v>10.7074569789675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8E-4232-A744-15D614AD65D7}"/>
            </c:ext>
          </c:extLst>
        </c:ser>
        <c:ser>
          <c:idx val="5"/>
          <c:order val="5"/>
          <c:tx>
            <c:strRef>
              <c:f>ІСЦ!$Q$118</c:f>
              <c:strCache>
                <c:ptCount val="1"/>
                <c:pt idx="0">
                  <c:v>06/2014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ІСЦ!$R$118</c:f>
              <c:numCache>
                <c:formatCode>General</c:formatCode>
                <c:ptCount val="1"/>
                <c:pt idx="0">
                  <c:v>11.8546845124283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8E-4232-A744-15D614AD65D7}"/>
            </c:ext>
          </c:extLst>
        </c:ser>
        <c:ser>
          <c:idx val="6"/>
          <c:order val="6"/>
          <c:tx>
            <c:strRef>
              <c:f>ІСЦ!$Q$119</c:f>
              <c:strCache>
                <c:ptCount val="1"/>
                <c:pt idx="0">
                  <c:v>07/2014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ІСЦ!$R$119</c:f>
              <c:numCache>
                <c:formatCode>General</c:formatCode>
                <c:ptCount val="1"/>
                <c:pt idx="0">
                  <c:v>12.4401913875598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8E-4232-A744-15D614AD65D7}"/>
            </c:ext>
          </c:extLst>
        </c:ser>
        <c:ser>
          <c:idx val="7"/>
          <c:order val="7"/>
          <c:tx>
            <c:strRef>
              <c:f>ІСЦ!$Q$120</c:f>
              <c:strCache>
                <c:ptCount val="1"/>
                <c:pt idx="0">
                  <c:v>08/2014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ІСЦ!$R$120</c:f>
              <c:numCache>
                <c:formatCode>General</c:formatCode>
                <c:ptCount val="1"/>
                <c:pt idx="0">
                  <c:v>14.175506268081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D8E-4232-A744-15D614AD65D7}"/>
            </c:ext>
          </c:extLst>
        </c:ser>
        <c:ser>
          <c:idx val="8"/>
          <c:order val="8"/>
          <c:tx>
            <c:strRef>
              <c:f>ІСЦ!$Q$121</c:f>
              <c:strCache>
                <c:ptCount val="1"/>
                <c:pt idx="0">
                  <c:v>09/2014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ІСЦ!$R$121</c:f>
              <c:numCache>
                <c:formatCode>General</c:formatCode>
                <c:ptCount val="1"/>
                <c:pt idx="0">
                  <c:v>17.454194792671199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8E-4232-A744-15D614AD65D7}"/>
            </c:ext>
          </c:extLst>
        </c:ser>
        <c:ser>
          <c:idx val="9"/>
          <c:order val="9"/>
          <c:tx>
            <c:strRef>
              <c:f>ІСЦ!$Q$122</c:f>
              <c:strCache>
                <c:ptCount val="1"/>
                <c:pt idx="0">
                  <c:v>10/2014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ІСЦ!$R$122</c:f>
              <c:numCache>
                <c:formatCode>General</c:formatCode>
                <c:ptCount val="1"/>
                <c:pt idx="0">
                  <c:v>19.884726224783901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8E-4232-A744-15D614AD65D7}"/>
            </c:ext>
          </c:extLst>
        </c:ser>
        <c:ser>
          <c:idx val="10"/>
          <c:order val="10"/>
          <c:tx>
            <c:strRef>
              <c:f>ІСЦ!$Q$123</c:f>
              <c:strCache>
                <c:ptCount val="1"/>
                <c:pt idx="0">
                  <c:v>11/2014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ІСЦ!$R$123</c:f>
              <c:numCache>
                <c:formatCode>General</c:formatCode>
                <c:ptCount val="1"/>
                <c:pt idx="0">
                  <c:v>21.860019175455399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D8E-4232-A744-15D614AD65D7}"/>
            </c:ext>
          </c:extLst>
        </c:ser>
        <c:ser>
          <c:idx val="11"/>
          <c:order val="11"/>
          <c:tx>
            <c:strRef>
              <c:f>ІСЦ!$Q$124</c:f>
              <c:strCache>
                <c:ptCount val="1"/>
                <c:pt idx="0">
                  <c:v>12/2014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ІСЦ!$R$124</c:f>
              <c:numCache>
                <c:formatCode>General</c:formatCode>
                <c:ptCount val="1"/>
                <c:pt idx="0">
                  <c:v>24.785510009532899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D8E-4232-A744-15D614AD65D7}"/>
            </c:ext>
          </c:extLst>
        </c:ser>
        <c:ser>
          <c:idx val="12"/>
          <c:order val="12"/>
          <c:tx>
            <c:strRef>
              <c:f>ІСЦ!$Q$125</c:f>
              <c:strCache>
                <c:ptCount val="1"/>
                <c:pt idx="0">
                  <c:v>01/2015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ІСЦ!$R$125</c:f>
              <c:numCache>
                <c:formatCode>General</c:formatCode>
                <c:ptCount val="1"/>
                <c:pt idx="0">
                  <c:v>28.449096098953401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D8E-4232-A744-15D614AD65D7}"/>
            </c:ext>
          </c:extLst>
        </c:ser>
        <c:ser>
          <c:idx val="13"/>
          <c:order val="13"/>
          <c:tx>
            <c:strRef>
              <c:f>ІСЦ!$Q$126</c:f>
              <c:strCache>
                <c:ptCount val="1"/>
                <c:pt idx="0">
                  <c:v>02/2015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ІСЦ!$R$126</c:f>
              <c:numCache>
                <c:formatCode>General</c:formatCode>
                <c:ptCount val="1"/>
                <c:pt idx="0">
                  <c:v>34.531693472090801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D8E-4232-A744-15D614AD65D7}"/>
            </c:ext>
          </c:extLst>
        </c:ser>
        <c:ser>
          <c:idx val="14"/>
          <c:order val="14"/>
          <c:tx>
            <c:strRef>
              <c:f>ІСЦ!$Q$127</c:f>
              <c:strCache>
                <c:ptCount val="1"/>
                <c:pt idx="0">
                  <c:v>03/2015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ІСЦ!$R$127</c:f>
              <c:numCache>
                <c:formatCode>General</c:formatCode>
                <c:ptCount val="1"/>
                <c:pt idx="0">
                  <c:v>45.8333333333333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D8E-4232-A744-15D614AD65D7}"/>
            </c:ext>
          </c:extLst>
        </c:ser>
        <c:ser>
          <c:idx val="15"/>
          <c:order val="15"/>
          <c:tx>
            <c:strRef>
              <c:f>ІСЦ!$Q$128</c:f>
              <c:strCache>
                <c:ptCount val="1"/>
                <c:pt idx="0">
                  <c:v>04/2015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ІСЦ!$R$128</c:f>
              <c:numCache>
                <c:formatCode>General</c:formatCode>
                <c:ptCount val="1"/>
                <c:pt idx="0">
                  <c:v>60.931899641576997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D8E-4232-A744-15D614AD65D7}"/>
            </c:ext>
          </c:extLst>
        </c:ser>
        <c:ser>
          <c:idx val="16"/>
          <c:order val="16"/>
          <c:tx>
            <c:strRef>
              <c:f>ІСЦ!$Q$129</c:f>
              <c:strCache>
                <c:ptCount val="1"/>
                <c:pt idx="0">
                  <c:v>05/2015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ІСЦ!$R$129</c:f>
              <c:numCache>
                <c:formatCode>General</c:formatCode>
                <c:ptCount val="1"/>
                <c:pt idx="0">
                  <c:v>58.462867012089802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D8E-4232-A744-15D614AD65D7}"/>
            </c:ext>
          </c:extLst>
        </c:ser>
        <c:ser>
          <c:idx val="17"/>
          <c:order val="17"/>
          <c:tx>
            <c:strRef>
              <c:f>ІСЦ!$Q$130</c:f>
              <c:strCache>
                <c:ptCount val="1"/>
                <c:pt idx="0">
                  <c:v>06/2015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ІСЦ!$R$130</c:f>
              <c:numCache>
                <c:formatCode>General</c:formatCode>
                <c:ptCount val="1"/>
                <c:pt idx="0">
                  <c:v>57.521367521367601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D8E-4232-A744-15D614AD65D7}"/>
            </c:ext>
          </c:extLst>
        </c:ser>
        <c:ser>
          <c:idx val="18"/>
          <c:order val="18"/>
          <c:tx>
            <c:strRef>
              <c:f>ІСЦ!$Q$131</c:f>
              <c:strCache>
                <c:ptCount val="1"/>
                <c:pt idx="0">
                  <c:v>07/2015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ІСЦ!$R$131</c:f>
              <c:numCache>
                <c:formatCode>General</c:formatCode>
                <c:ptCount val="1"/>
                <c:pt idx="0">
                  <c:v>55.2340425531915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D8E-4232-A744-15D614AD65D7}"/>
            </c:ext>
          </c:extLst>
        </c:ser>
        <c:ser>
          <c:idx val="19"/>
          <c:order val="19"/>
          <c:tx>
            <c:strRef>
              <c:f>ІСЦ!$Q$132</c:f>
              <c:strCache>
                <c:ptCount val="1"/>
                <c:pt idx="0">
                  <c:v>08/2015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ІСЦ!$R$132</c:f>
              <c:numCache>
                <c:formatCode>General</c:formatCode>
                <c:ptCount val="1"/>
                <c:pt idx="0">
                  <c:v>52.787162162162197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D8E-4232-A744-15D614AD65D7}"/>
            </c:ext>
          </c:extLst>
        </c:ser>
        <c:ser>
          <c:idx val="20"/>
          <c:order val="20"/>
          <c:tx>
            <c:strRef>
              <c:f>ІСЦ!$Q$133</c:f>
              <c:strCache>
                <c:ptCount val="1"/>
                <c:pt idx="0">
                  <c:v>09/2015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ІСЦ!$R$133</c:f>
              <c:numCache>
                <c:formatCode>General</c:formatCode>
                <c:ptCount val="1"/>
                <c:pt idx="0">
                  <c:v>51.970443349753701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D8E-4232-A744-15D614AD65D7}"/>
            </c:ext>
          </c:extLst>
        </c:ser>
        <c:ser>
          <c:idx val="21"/>
          <c:order val="21"/>
          <c:tx>
            <c:strRef>
              <c:f>ІСЦ!$Q$134</c:f>
              <c:strCache>
                <c:ptCount val="1"/>
                <c:pt idx="0">
                  <c:v>10/2015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ІСЦ!$R$134</c:f>
              <c:numCache>
                <c:formatCode>General</c:formatCode>
                <c:ptCount val="1"/>
                <c:pt idx="0">
                  <c:v>46.394230769230802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D8E-4232-A744-15D614AD65D7}"/>
            </c:ext>
          </c:extLst>
        </c:ser>
        <c:ser>
          <c:idx val="22"/>
          <c:order val="22"/>
          <c:tx>
            <c:strRef>
              <c:f>ІСЦ!$Q$135</c:f>
              <c:strCache>
                <c:ptCount val="1"/>
                <c:pt idx="0">
                  <c:v>11/2015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ІСЦ!$R$135</c:f>
              <c:numCache>
                <c:formatCode>General</c:formatCode>
                <c:ptCount val="1"/>
                <c:pt idx="0">
                  <c:v>46.656176239181796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D8E-4232-A744-15D614AD65D7}"/>
            </c:ext>
          </c:extLst>
        </c:ser>
        <c:ser>
          <c:idx val="23"/>
          <c:order val="23"/>
          <c:tx>
            <c:strRef>
              <c:f>ІСЦ!$Q$136</c:f>
              <c:strCache>
                <c:ptCount val="1"/>
                <c:pt idx="0">
                  <c:v>12/2015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ІСЦ!$R$136</c:f>
              <c:numCache>
                <c:formatCode>General</c:formatCode>
                <c:ptCount val="1"/>
                <c:pt idx="0">
                  <c:v>43.3919022154316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D8E-4232-A744-15D614AD65D7}"/>
            </c:ext>
          </c:extLst>
        </c:ser>
        <c:ser>
          <c:idx val="24"/>
          <c:order val="24"/>
          <c:tx>
            <c:strRef>
              <c:f>ІСЦ!$Q$137</c:f>
              <c:strCache>
                <c:ptCount val="1"/>
                <c:pt idx="0">
                  <c:v>01/2016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ІСЦ!$R$137</c:f>
              <c:numCache>
                <c:formatCode>General</c:formatCode>
                <c:ptCount val="1"/>
                <c:pt idx="0">
                  <c:v>40.296296296296298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D8E-4232-A744-15D614AD65D7}"/>
            </c:ext>
          </c:extLst>
        </c:ser>
        <c:ser>
          <c:idx val="25"/>
          <c:order val="25"/>
          <c:tx>
            <c:strRef>
              <c:f>ІСЦ!$Q$138</c:f>
              <c:strCache>
                <c:ptCount val="1"/>
                <c:pt idx="0">
                  <c:v>02/2016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ІСЦ!$R$138</c:f>
              <c:numCache>
                <c:formatCode>General</c:formatCode>
                <c:ptCount val="1"/>
                <c:pt idx="0">
                  <c:v>32.630098452883303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D8E-4232-A744-15D614AD65D7}"/>
            </c:ext>
          </c:extLst>
        </c:ser>
        <c:ser>
          <c:idx val="26"/>
          <c:order val="26"/>
          <c:tx>
            <c:strRef>
              <c:f>ІСЦ!$Q$139</c:f>
              <c:strCache>
                <c:ptCount val="1"/>
                <c:pt idx="0">
                  <c:v>03/2016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ІСЦ!$R$139</c:f>
              <c:numCache>
                <c:formatCode>General</c:formatCode>
                <c:ptCount val="1"/>
                <c:pt idx="0">
                  <c:v>20.952380952380899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D8E-4232-A744-15D614AD65D7}"/>
            </c:ext>
          </c:extLst>
        </c:ser>
        <c:ser>
          <c:idx val="27"/>
          <c:order val="27"/>
          <c:tx>
            <c:strRef>
              <c:f>ІСЦ!$Q$140</c:f>
              <c:strCache>
                <c:ptCount val="1"/>
                <c:pt idx="0">
                  <c:v>04/2016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ІСЦ!$R$140</c:f>
              <c:numCache>
                <c:formatCode>General</c:formatCode>
                <c:ptCount val="1"/>
                <c:pt idx="0">
                  <c:v>9.7438752783964393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DD8E-4232-A744-15D614AD65D7}"/>
            </c:ext>
          </c:extLst>
        </c:ser>
        <c:ser>
          <c:idx val="28"/>
          <c:order val="28"/>
          <c:tx>
            <c:strRef>
              <c:f>ІСЦ!$Q$141</c:f>
              <c:strCache>
                <c:ptCount val="1"/>
                <c:pt idx="0">
                  <c:v>05/2016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ІСЦ!$R$141</c:f>
              <c:numCache>
                <c:formatCode>General</c:formatCode>
                <c:ptCount val="1"/>
                <c:pt idx="0">
                  <c:v>7.5204359673024497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DD8E-4232-A744-15D614AD65D7}"/>
            </c:ext>
          </c:extLst>
        </c:ser>
        <c:ser>
          <c:idx val="29"/>
          <c:order val="29"/>
          <c:tx>
            <c:strRef>
              <c:f>ІСЦ!$Q$142</c:f>
              <c:strCache>
                <c:ptCount val="1"/>
                <c:pt idx="0">
                  <c:v>06/2016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ІСЦ!$R$142</c:f>
              <c:numCache>
                <c:formatCode>General</c:formatCode>
                <c:ptCount val="1"/>
                <c:pt idx="0">
                  <c:v>6.8366793271839299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D8E-4232-A744-15D614AD65D7}"/>
            </c:ext>
          </c:extLst>
        </c:ser>
        <c:ser>
          <c:idx val="30"/>
          <c:order val="30"/>
          <c:tx>
            <c:strRef>
              <c:f>ІСЦ!$Q$143</c:f>
              <c:strCache>
                <c:ptCount val="1"/>
                <c:pt idx="0">
                  <c:v>07/2016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ІСЦ!$R$143</c:f>
              <c:numCache>
                <c:formatCode>General</c:formatCode>
                <c:ptCount val="1"/>
                <c:pt idx="0">
                  <c:v>7.8947368421052602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DD8E-4232-A744-15D614AD65D7}"/>
            </c:ext>
          </c:extLst>
        </c:ser>
        <c:ser>
          <c:idx val="31"/>
          <c:order val="31"/>
          <c:tx>
            <c:strRef>
              <c:f>ІСЦ!$Q$144</c:f>
              <c:strCache>
                <c:ptCount val="1"/>
                <c:pt idx="0">
                  <c:v>08/2016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ІСЦ!$R$144</c:f>
              <c:numCache>
                <c:formatCode>General</c:formatCode>
                <c:ptCount val="1"/>
                <c:pt idx="0">
                  <c:v>8.45771144278606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DD8E-4232-A744-15D614AD65D7}"/>
            </c:ext>
          </c:extLst>
        </c:ser>
        <c:ser>
          <c:idx val="32"/>
          <c:order val="32"/>
          <c:tx>
            <c:strRef>
              <c:f>ІСЦ!$Q$145</c:f>
              <c:strCache>
                <c:ptCount val="1"/>
                <c:pt idx="0">
                  <c:v>09/2016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ІСЦ!$R$145</c:f>
              <c:numCache>
                <c:formatCode>General</c:formatCode>
                <c:ptCount val="1"/>
                <c:pt idx="0">
                  <c:v>7.8876283090221504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DD8E-4232-A744-15D614AD65D7}"/>
            </c:ext>
          </c:extLst>
        </c:ser>
        <c:ser>
          <c:idx val="33"/>
          <c:order val="33"/>
          <c:tx>
            <c:strRef>
              <c:f>ІСЦ!$Q$146</c:f>
              <c:strCache>
                <c:ptCount val="1"/>
                <c:pt idx="0">
                  <c:v>10/2016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ІСЦ!$R$146</c:f>
              <c:numCache>
                <c:formatCode>General</c:formatCode>
                <c:ptCount val="1"/>
                <c:pt idx="0">
                  <c:v>12.3700054734538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D8E-4232-A744-15D614AD65D7}"/>
            </c:ext>
          </c:extLst>
        </c:ser>
        <c:ser>
          <c:idx val="34"/>
          <c:order val="34"/>
          <c:tx>
            <c:strRef>
              <c:f>ІСЦ!$Q$147</c:f>
              <c:strCache>
                <c:ptCount val="1"/>
                <c:pt idx="0">
                  <c:v>11/2016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ІСЦ!$R$147</c:f>
              <c:numCache>
                <c:formatCode>General</c:formatCode>
                <c:ptCount val="1"/>
                <c:pt idx="0">
                  <c:v>12.1244635193133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DD8E-4232-A744-15D614AD65D7}"/>
            </c:ext>
          </c:extLst>
        </c:ser>
        <c:ser>
          <c:idx val="35"/>
          <c:order val="35"/>
          <c:tx>
            <c:strRef>
              <c:f>ІСЦ!$Q$148</c:f>
              <c:strCache>
                <c:ptCount val="1"/>
                <c:pt idx="0">
                  <c:v>12/2016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ІСЦ!$R$148</c:f>
              <c:numCache>
                <c:formatCode>General</c:formatCode>
                <c:ptCount val="1"/>
                <c:pt idx="0">
                  <c:v>12.3601491742142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DD8E-4232-A744-15D614AD65D7}"/>
            </c:ext>
          </c:extLst>
        </c:ser>
        <c:ser>
          <c:idx val="36"/>
          <c:order val="36"/>
          <c:tx>
            <c:strRef>
              <c:f>ІСЦ!$Q$149</c:f>
              <c:strCache>
                <c:ptCount val="1"/>
                <c:pt idx="0">
                  <c:v>01/2017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ІСЦ!$R$149</c:f>
              <c:numCache>
                <c:formatCode>General</c:formatCode>
                <c:ptCount val="1"/>
                <c:pt idx="0">
                  <c:v>12.565997888067599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DD8E-4232-A744-15D614AD65D7}"/>
            </c:ext>
          </c:extLst>
        </c:ser>
        <c:ser>
          <c:idx val="37"/>
          <c:order val="37"/>
          <c:tx>
            <c:strRef>
              <c:f>ІСЦ!$Q$150</c:f>
              <c:strCache>
                <c:ptCount val="1"/>
                <c:pt idx="0">
                  <c:v>02/2017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ІСЦ!$R$150</c:f>
              <c:numCache>
                <c:formatCode>General</c:formatCode>
                <c:ptCount val="1"/>
                <c:pt idx="0">
                  <c:v>14.1569459172853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DD8E-4232-A744-15D614AD65D7}"/>
            </c:ext>
          </c:extLst>
        </c:ser>
        <c:ser>
          <c:idx val="38"/>
          <c:order val="38"/>
          <c:tx>
            <c:strRef>
              <c:f>ІСЦ!$Q$151</c:f>
              <c:strCache>
                <c:ptCount val="1"/>
                <c:pt idx="0">
                  <c:v>03/2017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ІСЦ!$R$151</c:f>
              <c:numCache>
                <c:formatCode>General</c:formatCode>
                <c:ptCount val="1"/>
                <c:pt idx="0">
                  <c:v>15.065616797900301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DD8E-4232-A744-15D614AD65D7}"/>
            </c:ext>
          </c:extLst>
        </c:ser>
        <c:ser>
          <c:idx val="39"/>
          <c:order val="39"/>
          <c:tx>
            <c:strRef>
              <c:f>ІСЦ!$Q$152</c:f>
              <c:strCache>
                <c:ptCount val="1"/>
                <c:pt idx="0">
                  <c:v>04/2017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ІСЦ!$R$152</c:f>
              <c:numCache>
                <c:formatCode>General</c:formatCode>
                <c:ptCount val="1"/>
                <c:pt idx="0">
                  <c:v>12.2272957889396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DD8E-4232-A744-15D614AD65D7}"/>
            </c:ext>
          </c:extLst>
        </c:ser>
        <c:ser>
          <c:idx val="40"/>
          <c:order val="40"/>
          <c:tx>
            <c:strRef>
              <c:f>ІСЦ!$Q$153</c:f>
              <c:strCache>
                <c:ptCount val="1"/>
                <c:pt idx="0">
                  <c:v>05/2017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ІСЦ!$R$153</c:f>
              <c:numCache>
                <c:formatCode>General</c:formatCode>
                <c:ptCount val="1"/>
                <c:pt idx="0">
                  <c:v>13.5326913329954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DD8E-4232-A744-15D614AD65D7}"/>
            </c:ext>
          </c:extLst>
        </c:ser>
        <c:ser>
          <c:idx val="41"/>
          <c:order val="41"/>
          <c:tx>
            <c:strRef>
              <c:f>ІСЦ!$Q$154</c:f>
              <c:strCache>
                <c:ptCount val="1"/>
                <c:pt idx="0">
                  <c:v>06/2017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ІСЦ!$R$154</c:f>
              <c:numCache>
                <c:formatCode>General</c:formatCode>
                <c:ptCount val="1"/>
                <c:pt idx="0">
                  <c:v>15.591670898933501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DD8E-4232-A744-15D614AD65D7}"/>
            </c:ext>
          </c:extLst>
        </c:ser>
        <c:ser>
          <c:idx val="42"/>
          <c:order val="42"/>
          <c:tx>
            <c:strRef>
              <c:f>ІСЦ!$Q$155</c:f>
              <c:strCache>
                <c:ptCount val="1"/>
                <c:pt idx="0">
                  <c:v>07/2017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ІСЦ!$R$155</c:f>
              <c:numCache>
                <c:formatCode>General</c:formatCode>
                <c:ptCount val="1"/>
                <c:pt idx="0">
                  <c:v>15.904471544715401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DD8E-4232-A744-15D614AD65D7}"/>
            </c:ext>
          </c:extLst>
        </c:ser>
        <c:ser>
          <c:idx val="43"/>
          <c:order val="43"/>
          <c:tx>
            <c:strRef>
              <c:f>ІСЦ!$Q$156</c:f>
              <c:strCache>
                <c:ptCount val="1"/>
                <c:pt idx="0">
                  <c:v>08/2017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ІСЦ!$R$156</c:f>
              <c:numCache>
                <c:formatCode>General</c:formatCode>
                <c:ptCount val="1"/>
                <c:pt idx="0">
                  <c:v>16.106014271151899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DD8E-4232-A744-15D614AD65D7}"/>
            </c:ext>
          </c:extLst>
        </c:ser>
        <c:ser>
          <c:idx val="44"/>
          <c:order val="44"/>
          <c:tx>
            <c:strRef>
              <c:f>ІСЦ!$Q$157</c:f>
              <c:strCache>
                <c:ptCount val="1"/>
                <c:pt idx="0">
                  <c:v>09/2017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ІСЦ!$R$157</c:f>
              <c:numCache>
                <c:formatCode>General</c:formatCode>
                <c:ptCount val="1"/>
                <c:pt idx="0">
                  <c:v>16.374561842764201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DD8E-4232-A744-15D614AD65D7}"/>
            </c:ext>
          </c:extLst>
        </c:ser>
        <c:ser>
          <c:idx val="45"/>
          <c:order val="45"/>
          <c:tx>
            <c:strRef>
              <c:f>ІСЦ!$Q$158</c:f>
              <c:strCache>
                <c:ptCount val="1"/>
                <c:pt idx="0">
                  <c:v>10/2017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ІСЦ!$R$158</c:f>
              <c:numCache>
                <c:formatCode>General</c:formatCode>
                <c:ptCount val="1"/>
                <c:pt idx="0">
                  <c:v>14.5640526059425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DD8E-4232-A744-15D614AD65D7}"/>
            </c:ext>
          </c:extLst>
        </c:ser>
        <c:ser>
          <c:idx val="46"/>
          <c:order val="46"/>
          <c:tx>
            <c:strRef>
              <c:f>ІСЦ!$Q$159</c:f>
              <c:strCache>
                <c:ptCount val="1"/>
                <c:pt idx="0">
                  <c:v>11/2017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ІСЦ!$R$159</c:f>
              <c:numCache>
                <c:formatCode>General</c:formatCode>
                <c:ptCount val="1"/>
                <c:pt idx="0">
                  <c:v>13.540669856459299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DD8E-4232-A744-15D614AD65D7}"/>
            </c:ext>
          </c:extLst>
        </c:ser>
        <c:ser>
          <c:idx val="47"/>
          <c:order val="47"/>
          <c:tx>
            <c:strRef>
              <c:f>ІСЦ!$Q$160</c:f>
              <c:strCache>
                <c:ptCount val="1"/>
                <c:pt idx="0">
                  <c:v>12/2017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ІСЦ!$R$160</c:f>
              <c:numCache>
                <c:formatCode>General</c:formatCode>
                <c:ptCount val="1"/>
                <c:pt idx="0">
                  <c:v>13.6557610241821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DD8E-4232-A744-15D614AD65D7}"/>
            </c:ext>
          </c:extLst>
        </c:ser>
        <c:ser>
          <c:idx val="48"/>
          <c:order val="48"/>
          <c:tx>
            <c:strRef>
              <c:f>ІСЦ!$Q$161</c:f>
              <c:strCache>
                <c:ptCount val="1"/>
                <c:pt idx="0">
                  <c:v>01/2018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ІСЦ!$R$161</c:f>
              <c:numCache>
                <c:formatCode>General</c:formatCode>
                <c:ptCount val="1"/>
                <c:pt idx="0">
                  <c:v>14.1181988742964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DD8E-4232-A744-15D614AD65D7}"/>
            </c:ext>
          </c:extLst>
        </c:ser>
        <c:ser>
          <c:idx val="49"/>
          <c:order val="49"/>
          <c:tx>
            <c:strRef>
              <c:f>ІСЦ!$Q$162</c:f>
              <c:strCache>
                <c:ptCount val="1"/>
                <c:pt idx="0">
                  <c:v>02/2018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ІСЦ!$R$162</c:f>
              <c:numCache>
                <c:formatCode>General</c:formatCode>
                <c:ptCount val="1"/>
                <c:pt idx="0">
                  <c:v>14.0269391546679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DD8E-4232-A744-15D614AD65D7}"/>
            </c:ext>
          </c:extLst>
        </c:ser>
        <c:ser>
          <c:idx val="50"/>
          <c:order val="50"/>
          <c:tx>
            <c:strRef>
              <c:f>ІСЦ!$Q$163</c:f>
              <c:strCache>
                <c:ptCount val="1"/>
                <c:pt idx="0">
                  <c:v>03/2018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ІСЦ!$R$163</c:f>
              <c:numCache>
                <c:formatCode>General</c:formatCode>
                <c:ptCount val="1"/>
                <c:pt idx="0">
                  <c:v>13.229927007299301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DD8E-4232-A744-15D614AD65D7}"/>
            </c:ext>
          </c:extLst>
        </c:ser>
        <c:ser>
          <c:idx val="51"/>
          <c:order val="51"/>
          <c:tx>
            <c:strRef>
              <c:f>ІСЦ!$Q$164</c:f>
              <c:strCache>
                <c:ptCount val="1"/>
                <c:pt idx="0">
                  <c:v>04/2018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ІСЦ!$R$164</c:f>
              <c:numCache>
                <c:formatCode>General</c:formatCode>
                <c:ptCount val="1"/>
                <c:pt idx="0">
                  <c:v>13.1103074141049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DD8E-4232-A744-15D614AD65D7}"/>
            </c:ext>
          </c:extLst>
        </c:ser>
        <c:ser>
          <c:idx val="52"/>
          <c:order val="52"/>
          <c:tx>
            <c:strRef>
              <c:f>ІСЦ!$Q$165</c:f>
              <c:strCache>
                <c:ptCount val="1"/>
                <c:pt idx="0">
                  <c:v>05/2018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ІСЦ!$R$165</c:f>
              <c:numCache>
                <c:formatCode>General</c:formatCode>
                <c:ptCount val="1"/>
                <c:pt idx="0">
                  <c:v>11.6964285714286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DD8E-4232-A744-15D614AD65D7}"/>
            </c:ext>
          </c:extLst>
        </c:ser>
        <c:ser>
          <c:idx val="53"/>
          <c:order val="53"/>
          <c:tx>
            <c:strRef>
              <c:f>ІСЦ!$Q$166</c:f>
              <c:strCache>
                <c:ptCount val="1"/>
                <c:pt idx="0">
                  <c:v>06/2018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ІСЦ!$R$166</c:f>
              <c:numCache>
                <c:formatCode>General</c:formatCode>
                <c:ptCount val="1"/>
                <c:pt idx="0">
                  <c:v>9.9297012302284706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DD8E-4232-A744-15D614AD65D7}"/>
            </c:ext>
          </c:extLst>
        </c:ser>
        <c:ser>
          <c:idx val="54"/>
          <c:order val="54"/>
          <c:tx>
            <c:strRef>
              <c:f>ІСЦ!$Q$167</c:f>
              <c:strCache>
                <c:ptCount val="1"/>
                <c:pt idx="0">
                  <c:v>07/2018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ІСЦ!$R$167</c:f>
              <c:numCache>
                <c:formatCode>General</c:formatCode>
                <c:ptCount val="1"/>
                <c:pt idx="0">
                  <c:v>8.8996054362121999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DD8E-4232-A744-15D614AD65D7}"/>
            </c:ext>
          </c:extLst>
        </c:ser>
        <c:ser>
          <c:idx val="55"/>
          <c:order val="55"/>
          <c:tx>
            <c:strRef>
              <c:f>ІСЦ!$Q$168</c:f>
              <c:strCache>
                <c:ptCount val="1"/>
                <c:pt idx="0">
                  <c:v>08/2018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ІСЦ!$R$168</c:f>
              <c:numCache>
                <c:formatCode>General</c:formatCode>
                <c:ptCount val="1"/>
                <c:pt idx="0">
                  <c:v>9.0430201931518894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DD8E-4232-A744-15D614AD65D7}"/>
            </c:ext>
          </c:extLst>
        </c:ser>
        <c:ser>
          <c:idx val="56"/>
          <c:order val="56"/>
          <c:tx>
            <c:strRef>
              <c:f>ІСЦ!$Q$169</c:f>
              <c:strCache>
                <c:ptCount val="1"/>
                <c:pt idx="0">
                  <c:v>09/2018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ІСЦ!$R$169</c:f>
              <c:numCache>
                <c:formatCode>General</c:formatCode>
                <c:ptCount val="1"/>
                <c:pt idx="0">
                  <c:v>8.9070567986230493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DD8E-4232-A744-15D614AD65D7}"/>
            </c:ext>
          </c:extLst>
        </c:ser>
        <c:ser>
          <c:idx val="57"/>
          <c:order val="57"/>
          <c:tx>
            <c:strRef>
              <c:f>ІСЦ!$Q$170</c:f>
              <c:strCache>
                <c:ptCount val="1"/>
                <c:pt idx="0">
                  <c:v>10/2018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ІСЦ!$R$170</c:f>
              <c:numCache>
                <c:formatCode>General</c:formatCode>
                <c:ptCount val="1"/>
                <c:pt idx="0">
                  <c:v>9.4387755102040707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DD8E-4232-A744-15D614AD65D7}"/>
            </c:ext>
          </c:extLst>
        </c:ser>
        <c:ser>
          <c:idx val="58"/>
          <c:order val="58"/>
          <c:tx>
            <c:strRef>
              <c:f>ІСЦ!$Q$171</c:f>
              <c:strCache>
                <c:ptCount val="1"/>
                <c:pt idx="0">
                  <c:v>11/2018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ІСЦ!$R$171</c:f>
              <c:numCache>
                <c:formatCode>General</c:formatCode>
                <c:ptCount val="1"/>
                <c:pt idx="0">
                  <c:v>9.9873577749683999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DD8E-4232-A744-15D614AD65D7}"/>
            </c:ext>
          </c:extLst>
        </c:ser>
        <c:ser>
          <c:idx val="59"/>
          <c:order val="59"/>
          <c:tx>
            <c:strRef>
              <c:f>ІСЦ!$Q$172</c:f>
              <c:strCache>
                <c:ptCount val="1"/>
                <c:pt idx="0">
                  <c:v>12/2018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ІСЦ!$R$172</c:f>
              <c:numCache>
                <c:formatCode>General</c:formatCode>
                <c:ptCount val="1"/>
                <c:pt idx="0">
                  <c:v>9.7622027534418105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DD8E-4232-A744-15D614AD65D7}"/>
            </c:ext>
          </c:extLst>
        </c:ser>
        <c:ser>
          <c:idx val="60"/>
          <c:order val="60"/>
          <c:tx>
            <c:strRef>
              <c:f>ІСЦ!$Q$173</c:f>
              <c:strCache>
                <c:ptCount val="1"/>
                <c:pt idx="0">
                  <c:v>01/2019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ІСЦ!$R$173</c:f>
              <c:numCache>
                <c:formatCode>General</c:formatCode>
                <c:ptCount val="1"/>
                <c:pt idx="0">
                  <c:v>9.2067406494040096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DD8E-4232-A744-15D614AD65D7}"/>
            </c:ext>
          </c:extLst>
        </c:ser>
        <c:ser>
          <c:idx val="61"/>
          <c:order val="61"/>
          <c:tx>
            <c:strRef>
              <c:f>ІСЦ!$Q$174</c:f>
              <c:strCache>
                <c:ptCount val="1"/>
                <c:pt idx="0">
                  <c:v>02/2019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ІСЦ!$R$174</c:f>
              <c:numCache>
                <c:formatCode>General</c:formatCode>
                <c:ptCount val="1"/>
                <c:pt idx="0">
                  <c:v>8.7983706720977608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DD8E-4232-A744-15D614AD65D7}"/>
            </c:ext>
          </c:extLst>
        </c:ser>
        <c:ser>
          <c:idx val="62"/>
          <c:order val="62"/>
          <c:tx>
            <c:strRef>
              <c:f>ІСЦ!$Q$175</c:f>
              <c:strCache>
                <c:ptCount val="1"/>
                <c:pt idx="0">
                  <c:v>03/2019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ІСЦ!$R$175</c:f>
              <c:numCache>
                <c:formatCode>General</c:formatCode>
                <c:ptCount val="1"/>
                <c:pt idx="0">
                  <c:v>8.5817888799355408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DD8E-4232-A744-15D614AD65D7}"/>
            </c:ext>
          </c:extLst>
        </c:ser>
        <c:ser>
          <c:idx val="63"/>
          <c:order val="63"/>
          <c:tx>
            <c:strRef>
              <c:f>ІСЦ!$Q$176</c:f>
              <c:strCache>
                <c:ptCount val="1"/>
                <c:pt idx="0">
                  <c:v>04/2019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ІСЦ!$R$176</c:f>
              <c:numCache>
                <c:formatCode>General</c:formatCode>
                <c:ptCount val="1"/>
                <c:pt idx="0">
                  <c:v>8.7929656274980097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DD8E-4232-A744-15D614AD65D7}"/>
            </c:ext>
          </c:extLst>
        </c:ser>
        <c:ser>
          <c:idx val="64"/>
          <c:order val="64"/>
          <c:tx>
            <c:strRef>
              <c:f>ІСЦ!$Q$177</c:f>
              <c:strCache>
                <c:ptCount val="1"/>
                <c:pt idx="0">
                  <c:v>05/2019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ІСЦ!$R$177</c:f>
              <c:numCache>
                <c:formatCode>General</c:formatCode>
                <c:ptCount val="1"/>
                <c:pt idx="0">
                  <c:v>9.5523581135092002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DD8E-4232-A744-15D614AD65D7}"/>
            </c:ext>
          </c:extLst>
        </c:ser>
        <c:ser>
          <c:idx val="65"/>
          <c:order val="65"/>
          <c:tx>
            <c:strRef>
              <c:f>ІСЦ!$Q$178</c:f>
              <c:strCache>
                <c:ptCount val="1"/>
                <c:pt idx="0">
                  <c:v>06/2019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ІСЦ!$R$178</c:f>
              <c:numCache>
                <c:formatCode>General</c:formatCode>
                <c:ptCount val="1"/>
                <c:pt idx="0">
                  <c:v>8.9928057553956897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DD8E-4232-A744-15D614AD65D7}"/>
            </c:ext>
          </c:extLst>
        </c:ser>
        <c:ser>
          <c:idx val="66"/>
          <c:order val="66"/>
          <c:tx>
            <c:strRef>
              <c:f>ІСЦ!$Q$179</c:f>
              <c:strCache>
                <c:ptCount val="1"/>
                <c:pt idx="0">
                  <c:v>07/2019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ІСЦ!$R$179</c:f>
              <c:numCache>
                <c:formatCode>General</c:formatCode>
                <c:ptCount val="1"/>
                <c:pt idx="0">
                  <c:v>9.1384863123993494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DD8E-4232-A744-15D614AD65D7}"/>
            </c:ext>
          </c:extLst>
        </c:ser>
        <c:ser>
          <c:idx val="67"/>
          <c:order val="67"/>
          <c:tx>
            <c:strRef>
              <c:f>ІСЦ!$Q$180</c:f>
              <c:strCache>
                <c:ptCount val="1"/>
                <c:pt idx="0">
                  <c:v>08/2019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ІСЦ!$R$180</c:f>
              <c:numCache>
                <c:formatCode>General</c:formatCode>
                <c:ptCount val="1"/>
                <c:pt idx="0">
                  <c:v>8.8164251207729496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DD8E-4232-A744-15D614AD65D7}"/>
            </c:ext>
          </c:extLst>
        </c:ser>
        <c:ser>
          <c:idx val="68"/>
          <c:order val="68"/>
          <c:tx>
            <c:strRef>
              <c:f>ІСЦ!$Q$181</c:f>
              <c:strCache>
                <c:ptCount val="1"/>
                <c:pt idx="0">
                  <c:v>09/2019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ІСЦ!$R$181</c:f>
              <c:numCache>
                <c:formatCode>General</c:formatCode>
                <c:ptCount val="1"/>
                <c:pt idx="0">
                  <c:v>7.5464243382062497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DD8E-4232-A744-15D614AD65D7}"/>
            </c:ext>
          </c:extLst>
        </c:ser>
        <c:ser>
          <c:idx val="69"/>
          <c:order val="69"/>
          <c:tx>
            <c:strRef>
              <c:f>ІСЦ!$Q$182</c:f>
              <c:strCache>
                <c:ptCount val="1"/>
                <c:pt idx="0">
                  <c:v>10/2019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ІСЦ!$R$182</c:f>
              <c:numCache>
                <c:formatCode>General</c:formatCode>
                <c:ptCount val="1"/>
                <c:pt idx="0">
                  <c:v>6.4879564879565104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DD8E-4232-A744-15D614AD65D7}"/>
            </c:ext>
          </c:extLst>
        </c:ser>
        <c:ser>
          <c:idx val="70"/>
          <c:order val="70"/>
          <c:tx>
            <c:strRef>
              <c:f>ІСЦ!$Q$183</c:f>
              <c:strCache>
                <c:ptCount val="1"/>
                <c:pt idx="0">
                  <c:v>11/2019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ІСЦ!$R$183</c:f>
              <c:numCache>
                <c:formatCode>General</c:formatCode>
                <c:ptCount val="1"/>
                <c:pt idx="0">
                  <c:v>5.0957854406130103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DD8E-4232-A744-15D614AD65D7}"/>
            </c:ext>
          </c:extLst>
        </c:ser>
        <c:ser>
          <c:idx val="71"/>
          <c:order val="71"/>
          <c:tx>
            <c:strRef>
              <c:f>ІСЦ!$Q$184</c:f>
              <c:strCache>
                <c:ptCount val="1"/>
                <c:pt idx="0">
                  <c:v>12/2019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ІСЦ!$R$184</c:f>
              <c:numCache>
                <c:formatCode>General</c:formatCode>
                <c:ptCount val="1"/>
                <c:pt idx="0">
                  <c:v>4.0668947168376901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DD8E-4232-A744-15D614AD65D7}"/>
            </c:ext>
          </c:extLst>
        </c:ser>
        <c:ser>
          <c:idx val="72"/>
          <c:order val="72"/>
          <c:tx>
            <c:strRef>
              <c:f>ІСЦ!$Q$185</c:f>
              <c:strCache>
                <c:ptCount val="1"/>
                <c:pt idx="0">
                  <c:v>01/2020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ІСЦ!$R$185</c:f>
              <c:numCache>
                <c:formatCode>General</c:formatCode>
                <c:ptCount val="1"/>
                <c:pt idx="0">
                  <c:v>3.2367331576966598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DD8E-4232-A744-15D614AD65D7}"/>
            </c:ext>
          </c:extLst>
        </c:ser>
        <c:ser>
          <c:idx val="73"/>
          <c:order val="73"/>
          <c:tx>
            <c:strRef>
              <c:f>ІСЦ!$Q$186</c:f>
              <c:strCache>
                <c:ptCount val="1"/>
                <c:pt idx="0">
                  <c:v>02/2020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ІСЦ!$R$186</c:f>
              <c:numCache>
                <c:formatCode>General</c:formatCode>
                <c:ptCount val="1"/>
                <c:pt idx="0">
                  <c:v>2.3961063272182801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DD8E-4232-A744-15D614AD65D7}"/>
            </c:ext>
          </c:extLst>
        </c:ser>
        <c:ser>
          <c:idx val="74"/>
          <c:order val="74"/>
          <c:tx>
            <c:strRef>
              <c:f>ІСЦ!$Q$187</c:f>
              <c:strCache>
                <c:ptCount val="1"/>
                <c:pt idx="0">
                  <c:v>03/2020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ІСЦ!$R$187</c:f>
              <c:numCache>
                <c:formatCode>General</c:formatCode>
                <c:ptCount val="1"/>
                <c:pt idx="0">
                  <c:v>2.3005565862708601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DD8E-4232-A744-15D614AD65D7}"/>
            </c:ext>
          </c:extLst>
        </c:ser>
        <c:ser>
          <c:idx val="75"/>
          <c:order val="75"/>
          <c:tx>
            <c:strRef>
              <c:f>ІСЦ!$Q$188</c:f>
              <c:strCache>
                <c:ptCount val="1"/>
                <c:pt idx="0">
                  <c:v>04/2020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ІСЦ!$R$188</c:f>
              <c:numCache>
                <c:formatCode>General</c:formatCode>
                <c:ptCount val="1"/>
                <c:pt idx="0">
                  <c:v>2.0940484937545798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DD8E-4232-A744-15D614AD65D7}"/>
            </c:ext>
          </c:extLst>
        </c:ser>
        <c:ser>
          <c:idx val="76"/>
          <c:order val="76"/>
          <c:tx>
            <c:strRef>
              <c:f>ІСЦ!$Q$189</c:f>
              <c:strCache>
                <c:ptCount val="1"/>
                <c:pt idx="0">
                  <c:v>05/2020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ІСЦ!$R$189</c:f>
              <c:numCache>
                <c:formatCode>General</c:formatCode>
                <c:ptCount val="1"/>
                <c:pt idx="0">
                  <c:v>1.6782196278730199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DD8E-4232-A744-15D614AD65D7}"/>
            </c:ext>
          </c:extLst>
        </c:ser>
        <c:ser>
          <c:idx val="77"/>
          <c:order val="77"/>
          <c:tx>
            <c:strRef>
              <c:f>ІСЦ!$Q$190</c:f>
              <c:strCache>
                <c:ptCount val="1"/>
                <c:pt idx="0">
                  <c:v>06/2020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ІСЦ!$R$190</c:f>
              <c:numCache>
                <c:formatCode>General</c:formatCode>
                <c:ptCount val="1"/>
                <c:pt idx="0">
                  <c:v>2.4202420242024401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DD8E-4232-A744-15D614AD65D7}"/>
            </c:ext>
          </c:extLst>
        </c:ser>
        <c:ser>
          <c:idx val="78"/>
          <c:order val="78"/>
          <c:tx>
            <c:strRef>
              <c:f>ІСЦ!$Q$191</c:f>
              <c:strCache>
                <c:ptCount val="1"/>
                <c:pt idx="0">
                  <c:v>07/2020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ІСЦ!$R$191</c:f>
              <c:numCache>
                <c:formatCode>General</c:formatCode>
                <c:ptCount val="1"/>
                <c:pt idx="0">
                  <c:v>2.3976392475101602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DD8E-4232-A744-15D614AD65D7}"/>
            </c:ext>
          </c:extLst>
        </c:ser>
        <c:ser>
          <c:idx val="79"/>
          <c:order val="79"/>
          <c:tx>
            <c:strRef>
              <c:f>ІСЦ!$Q$192</c:f>
              <c:strCache>
                <c:ptCount val="1"/>
                <c:pt idx="0">
                  <c:v>08/2020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ІСЦ!$R$192</c:f>
              <c:numCache>
                <c:formatCode>General</c:formatCode>
                <c:ptCount val="1"/>
                <c:pt idx="0">
                  <c:v>2.5157232704402501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DD8E-4232-A744-15D614AD65D7}"/>
            </c:ext>
          </c:extLst>
        </c:ser>
        <c:ser>
          <c:idx val="80"/>
          <c:order val="80"/>
          <c:tx>
            <c:strRef>
              <c:f>ІСЦ!$Q$193</c:f>
              <c:strCache>
                <c:ptCount val="1"/>
                <c:pt idx="0">
                  <c:v>09/2020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ІСЦ!$R$193</c:f>
              <c:numCache>
                <c:formatCode>General</c:formatCode>
                <c:ptCount val="1"/>
                <c:pt idx="0">
                  <c:v>2.2777369581190401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DD8E-4232-A744-15D614AD65D7}"/>
            </c:ext>
          </c:extLst>
        </c:ser>
        <c:ser>
          <c:idx val="81"/>
          <c:order val="81"/>
          <c:tx>
            <c:strRef>
              <c:f>ІСЦ!$Q$194</c:f>
              <c:strCache>
                <c:ptCount val="1"/>
                <c:pt idx="0">
                  <c:v>10/2020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ІСЦ!$R$194</c:f>
              <c:numCache>
                <c:formatCode>General</c:formatCode>
                <c:ptCount val="1"/>
                <c:pt idx="0">
                  <c:v>2.5902955125866201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DD8E-4232-A744-15D614AD65D7}"/>
            </c:ext>
          </c:extLst>
        </c:ser>
        <c:ser>
          <c:idx val="82"/>
          <c:order val="82"/>
          <c:tx>
            <c:strRef>
              <c:f>ІСЦ!$Q$195</c:f>
              <c:strCache>
                <c:ptCount val="1"/>
                <c:pt idx="0">
                  <c:v>11/2020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ІСЦ!$R$195</c:f>
              <c:numCache>
                <c:formatCode>General</c:formatCode>
                <c:ptCount val="1"/>
                <c:pt idx="0">
                  <c:v>3.8643820634341801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DD8E-4232-A744-15D614AD65D7}"/>
            </c:ext>
          </c:extLst>
        </c:ser>
        <c:ser>
          <c:idx val="83"/>
          <c:order val="83"/>
          <c:tx>
            <c:strRef>
              <c:f>ІСЦ!$Q$196</c:f>
              <c:strCache>
                <c:ptCount val="1"/>
                <c:pt idx="0">
                  <c:v>12/2020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ІСЦ!$R$196</c:f>
              <c:numCache>
                <c:formatCode>General</c:formatCode>
                <c:ptCount val="1"/>
                <c:pt idx="0">
                  <c:v>5.0036523009496001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DD8E-4232-A744-15D614AD65D7}"/>
            </c:ext>
          </c:extLst>
        </c:ser>
        <c:ser>
          <c:idx val="84"/>
          <c:order val="84"/>
          <c:tx>
            <c:strRef>
              <c:f>ІСЦ!$Q$197</c:f>
              <c:strCache>
                <c:ptCount val="1"/>
                <c:pt idx="0">
                  <c:v>01/2021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ІСЦ!$R$197</c:f>
              <c:numCache>
                <c:formatCode>General</c:formatCode>
                <c:ptCount val="1"/>
                <c:pt idx="0">
                  <c:v>6.1611374407582797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DD8E-4232-A744-15D614AD65D7}"/>
            </c:ext>
          </c:extLst>
        </c:ser>
        <c:ser>
          <c:idx val="85"/>
          <c:order val="85"/>
          <c:tx>
            <c:strRef>
              <c:f>ІСЦ!$Q$198</c:f>
              <c:strCache>
                <c:ptCount val="1"/>
                <c:pt idx="0">
                  <c:v>02/2021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ІСЦ!$R$198</c:f>
              <c:numCache>
                <c:formatCode>General</c:formatCode>
                <c:ptCount val="1"/>
                <c:pt idx="0">
                  <c:v>7.5319926873857499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DD8E-4232-A744-15D614AD65D7}"/>
            </c:ext>
          </c:extLst>
        </c:ser>
        <c:ser>
          <c:idx val="86"/>
          <c:order val="86"/>
          <c:tx>
            <c:strRef>
              <c:f>ІСЦ!$Q$199</c:f>
              <c:strCache>
                <c:ptCount val="1"/>
                <c:pt idx="0">
                  <c:v>03/2021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ІСЦ!$R$199</c:f>
              <c:numCache>
                <c:formatCode>General</c:formatCode>
                <c:ptCount val="1"/>
                <c:pt idx="0">
                  <c:v>8.4874863982589801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DD8E-4232-A744-15D614AD65D7}"/>
            </c:ext>
          </c:extLst>
        </c:ser>
        <c:ser>
          <c:idx val="87"/>
          <c:order val="87"/>
          <c:tx>
            <c:strRef>
              <c:f>ІСЦ!$Q$200</c:f>
              <c:strCache>
                <c:ptCount val="1"/>
                <c:pt idx="0">
                  <c:v>04/2021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ІСЦ!$R$200</c:f>
              <c:numCache>
                <c:formatCode>General</c:formatCode>
                <c:ptCount val="1"/>
                <c:pt idx="0">
                  <c:v>8.3843109032025893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DD8E-4232-A744-15D614AD65D7}"/>
            </c:ext>
          </c:extLst>
        </c:ser>
        <c:ser>
          <c:idx val="88"/>
          <c:order val="88"/>
          <c:tx>
            <c:strRef>
              <c:f>ІСЦ!$Q$201</c:f>
              <c:strCache>
                <c:ptCount val="1"/>
                <c:pt idx="0">
                  <c:v>05/2021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ІСЦ!$R$201</c:f>
              <c:numCache>
                <c:formatCode>General</c:formatCode>
                <c:ptCount val="1"/>
                <c:pt idx="0">
                  <c:v>9.4725511302475809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DD8E-4232-A744-15D614AD65D7}"/>
            </c:ext>
          </c:extLst>
        </c:ser>
        <c:ser>
          <c:idx val="89"/>
          <c:order val="89"/>
          <c:tx>
            <c:strRef>
              <c:f>ІСЦ!$Q$202</c:f>
              <c:strCache>
                <c:ptCount val="1"/>
                <c:pt idx="0">
                  <c:v>06/2021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ІСЦ!$R$202</c:f>
              <c:numCache>
                <c:formatCode>General</c:formatCode>
                <c:ptCount val="1"/>
                <c:pt idx="0">
                  <c:v>9.4522019334049201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DD8E-4232-A744-15D614AD65D7}"/>
            </c:ext>
          </c:extLst>
        </c:ser>
        <c:ser>
          <c:idx val="90"/>
          <c:order val="90"/>
          <c:tx>
            <c:strRef>
              <c:f>ІСЦ!$Q$203</c:f>
              <c:strCache>
                <c:ptCount val="1"/>
                <c:pt idx="0">
                  <c:v>07/2021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ІСЦ!$R$203</c:f>
              <c:numCache>
                <c:formatCode>General</c:formatCode>
                <c:ptCount val="1"/>
                <c:pt idx="0">
                  <c:v>10.2305475504323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DD8E-4232-A744-15D614AD65D7}"/>
            </c:ext>
          </c:extLst>
        </c:ser>
        <c:ser>
          <c:idx val="91"/>
          <c:order val="91"/>
          <c:tx>
            <c:strRef>
              <c:f>ІСЦ!$Q$204</c:f>
              <c:strCache>
                <c:ptCount val="1"/>
                <c:pt idx="0">
                  <c:v>08/2021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ІСЦ!$R$204</c:f>
              <c:numCache>
                <c:formatCode>General</c:formatCode>
                <c:ptCount val="1"/>
                <c:pt idx="0">
                  <c:v>10.2129195236377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DD8E-4232-A744-15D614AD65D7}"/>
            </c:ext>
          </c:extLst>
        </c:ser>
        <c:ser>
          <c:idx val="92"/>
          <c:order val="92"/>
          <c:tx>
            <c:strRef>
              <c:f>ІСЦ!$Q$205</c:f>
              <c:strCache>
                <c:ptCount val="1"/>
                <c:pt idx="0">
                  <c:v>09/2021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ІСЦ!$R$205</c:f>
              <c:numCache>
                <c:formatCode>General</c:formatCode>
                <c:ptCount val="1"/>
                <c:pt idx="0">
                  <c:v>11.0272988505747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DD8E-4232-A744-15D614AD65D7}"/>
            </c:ext>
          </c:extLst>
        </c:ser>
        <c:ser>
          <c:idx val="93"/>
          <c:order val="93"/>
          <c:tx>
            <c:strRef>
              <c:f>ІСЦ!$Q$206</c:f>
              <c:strCache>
                <c:ptCount val="1"/>
                <c:pt idx="0">
                  <c:v>10/2021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ІСЦ!$R$206</c:f>
              <c:numCache>
                <c:formatCode>General</c:formatCode>
                <c:ptCount val="1"/>
                <c:pt idx="0">
                  <c:v>10.917496443812199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DD8E-4232-A744-15D614AD65D7}"/>
            </c:ext>
          </c:extLst>
        </c:ser>
        <c:ser>
          <c:idx val="94"/>
          <c:order val="94"/>
          <c:tx>
            <c:strRef>
              <c:f>ІСЦ!$Q$207</c:f>
              <c:strCache>
                <c:ptCount val="1"/>
                <c:pt idx="0">
                  <c:v>11/2021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ІСЦ!$R$207</c:f>
              <c:numCache>
                <c:formatCode>General</c:formatCode>
                <c:ptCount val="1"/>
                <c:pt idx="0">
                  <c:v>10.354510354510399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DD8E-4232-A744-15D614AD65D7}"/>
            </c:ext>
          </c:extLst>
        </c:ser>
        <c:ser>
          <c:idx val="95"/>
          <c:order val="95"/>
          <c:tx>
            <c:strRef>
              <c:f>ІСЦ!$Q$208</c:f>
              <c:strCache>
                <c:ptCount val="1"/>
                <c:pt idx="0">
                  <c:v>12/2021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ІСЦ!$R$208</c:f>
              <c:numCache>
                <c:formatCode>General</c:formatCode>
                <c:ptCount val="1"/>
                <c:pt idx="0">
                  <c:v>9.9826086956521696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DD8E-4232-A744-15D614AD65D7}"/>
            </c:ext>
          </c:extLst>
        </c:ser>
        <c:ser>
          <c:idx val="96"/>
          <c:order val="96"/>
          <c:tx>
            <c:strRef>
              <c:f>ІСЦ!$Q$209</c:f>
              <c:strCache>
                <c:ptCount val="1"/>
                <c:pt idx="0">
                  <c:v>01/2022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ІСЦ!$R$209</c:f>
              <c:numCache>
                <c:formatCode>General</c:formatCode>
                <c:ptCount val="1"/>
                <c:pt idx="0">
                  <c:v>10.027472527472501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DD8E-4232-A744-15D614AD65D7}"/>
            </c:ext>
          </c:extLst>
        </c:ser>
        <c:ser>
          <c:idx val="97"/>
          <c:order val="97"/>
          <c:tx>
            <c:strRef>
              <c:f>ІСЦ!$Q$210</c:f>
              <c:strCache>
                <c:ptCount val="1"/>
                <c:pt idx="0">
                  <c:v>02/2022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ІСЦ!$R$210</c:f>
              <c:numCache>
                <c:formatCode>General</c:formatCode>
                <c:ptCount val="1"/>
                <c:pt idx="0">
                  <c:v>10.676640598435901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DD8E-4232-A744-15D614AD65D7}"/>
            </c:ext>
          </c:extLst>
        </c:ser>
        <c:ser>
          <c:idx val="98"/>
          <c:order val="98"/>
          <c:tx>
            <c:strRef>
              <c:f>ІСЦ!$Q$211</c:f>
              <c:strCache>
                <c:ptCount val="1"/>
                <c:pt idx="0">
                  <c:v>03/2022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ІСЦ!$R$211</c:f>
              <c:numCache>
                <c:formatCode>General</c:formatCode>
                <c:ptCount val="1"/>
                <c:pt idx="0">
                  <c:v>13.707790036777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DD8E-4232-A744-15D614AD65D7}"/>
            </c:ext>
          </c:extLst>
        </c:ser>
        <c:ser>
          <c:idx val="99"/>
          <c:order val="99"/>
          <c:tx>
            <c:strRef>
              <c:f>ІСЦ!$Q$212</c:f>
              <c:strCache>
                <c:ptCount val="1"/>
                <c:pt idx="0">
                  <c:v>04/2022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ІСЦ!$R$212</c:f>
              <c:numCache>
                <c:formatCode>General</c:formatCode>
                <c:ptCount val="1"/>
                <c:pt idx="0">
                  <c:v>16.434262948207198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DD8E-4232-A744-15D614AD65D7}"/>
            </c:ext>
          </c:extLst>
        </c:ser>
        <c:ser>
          <c:idx val="100"/>
          <c:order val="100"/>
          <c:tx>
            <c:strRef>
              <c:f>ІСЦ!$Q$213</c:f>
              <c:strCache>
                <c:ptCount val="1"/>
                <c:pt idx="0">
                  <c:v>05/2022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ІСЦ!$R$213</c:f>
              <c:numCache>
                <c:formatCode>General</c:formatCode>
                <c:ptCount val="1"/>
                <c:pt idx="0">
                  <c:v>18.026876433956101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DD8E-4232-A744-15D614AD65D7}"/>
            </c:ext>
          </c:extLst>
        </c:ser>
        <c:ser>
          <c:idx val="101"/>
          <c:order val="101"/>
          <c:tx>
            <c:strRef>
              <c:f>ІСЦ!$Q$214</c:f>
              <c:strCache>
                <c:ptCount val="1"/>
                <c:pt idx="0">
                  <c:v>06/2022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ІСЦ!$R$214</c:f>
              <c:numCache>
                <c:formatCode>General</c:formatCode>
                <c:ptCount val="1"/>
                <c:pt idx="0">
                  <c:v>21.458946679751399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DD8E-4232-A744-15D614AD65D7}"/>
            </c:ext>
          </c:extLst>
        </c:ser>
        <c:ser>
          <c:idx val="102"/>
          <c:order val="102"/>
          <c:tx>
            <c:strRef>
              <c:f>ІСЦ!$Q$215</c:f>
              <c:strCache>
                <c:ptCount val="1"/>
                <c:pt idx="0">
                  <c:v>07/2022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ІСЦ!$R$215</c:f>
              <c:numCache>
                <c:formatCode>General</c:formatCode>
                <c:ptCount val="1"/>
                <c:pt idx="0">
                  <c:v>22.189542483660102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DD8E-4232-A744-15D614AD65D7}"/>
            </c:ext>
          </c:extLst>
        </c:ser>
        <c:ser>
          <c:idx val="103"/>
          <c:order val="103"/>
          <c:tx>
            <c:strRef>
              <c:f>ІСЦ!$Q$216</c:f>
              <c:strCache>
                <c:ptCount val="1"/>
                <c:pt idx="0">
                  <c:v>08/2022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ІСЦ!$R$216</c:f>
              <c:numCache>
                <c:formatCode>General</c:formatCode>
                <c:ptCount val="1"/>
                <c:pt idx="0">
                  <c:v>23.7721021611002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DD8E-4232-A744-15D614AD65D7}"/>
            </c:ext>
          </c:extLst>
        </c:ser>
        <c:ser>
          <c:idx val="104"/>
          <c:order val="104"/>
          <c:tx>
            <c:strRef>
              <c:f>ІСЦ!$Q$217</c:f>
              <c:strCache>
                <c:ptCount val="1"/>
                <c:pt idx="0">
                  <c:v>09/2022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ІСЦ!$R$217</c:f>
              <c:numCache>
                <c:formatCode>General</c:formatCode>
                <c:ptCount val="1"/>
                <c:pt idx="0">
                  <c:v>24.619864121643499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DD8E-4232-A744-15D614AD65D7}"/>
            </c:ext>
          </c:extLst>
        </c:ser>
        <c:ser>
          <c:idx val="105"/>
          <c:order val="105"/>
          <c:tx>
            <c:strRef>
              <c:f>ІСЦ!$Q$218</c:f>
              <c:strCache>
                <c:ptCount val="1"/>
                <c:pt idx="0">
                  <c:v>10/2022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ІСЦ!$R$218</c:f>
              <c:numCache>
                <c:formatCode>General</c:formatCode>
                <c:ptCount val="1"/>
                <c:pt idx="0">
                  <c:v>26.5790317409426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DD8E-4232-A744-15D614AD65D7}"/>
            </c:ext>
          </c:extLst>
        </c:ser>
        <c:ser>
          <c:idx val="106"/>
          <c:order val="106"/>
          <c:tx>
            <c:strRef>
              <c:f>ІСЦ!$Q$219</c:f>
              <c:strCache>
                <c:ptCount val="1"/>
                <c:pt idx="0">
                  <c:v>11/2022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ІСЦ!$R$219</c:f>
              <c:numCache>
                <c:formatCode>General</c:formatCode>
                <c:ptCount val="1"/>
                <c:pt idx="0">
                  <c:v>26.463104325699799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DD8E-4232-A744-15D614AD65D7}"/>
            </c:ext>
          </c:extLst>
        </c:ser>
        <c:ser>
          <c:idx val="107"/>
          <c:order val="107"/>
          <c:tx>
            <c:strRef>
              <c:f>ІСЦ!$Q$220</c:f>
              <c:strCache>
                <c:ptCount val="1"/>
                <c:pt idx="0">
                  <c:v>12/2022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ІСЦ!$Q$113:$Q$230</c:f>
              <c:numCache>
                <c:formatCode>mm/yyyy</c:formatCode>
                <c:ptCount val="1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</c:numCache>
            </c:numRef>
          </c:cat>
          <c:val>
            <c:numRef>
              <c:f>ІСЦ!$R$220</c:f>
              <c:numCache>
                <c:formatCode>General</c:formatCode>
                <c:ptCount val="1"/>
                <c:pt idx="0">
                  <c:v>26.628716002530101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DD8E-4232-A744-15D614AD6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932543"/>
        <c:axId val="1"/>
      </c:lineChart>
      <c:dateAx>
        <c:axId val="283932543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39325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uk-UA" i="1" dirty="0"/>
              <a:t>Міжнародні резерви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558606718573554E-2"/>
          <c:y val="0.14146167509888266"/>
          <c:w val="0.88521457058393138"/>
          <c:h val="0.64034442238866418"/>
        </c:manualLayout>
      </c:layout>
      <c:areaChart>
        <c:grouping val="standard"/>
        <c:varyColors val="0"/>
        <c:ser>
          <c:idx val="0"/>
          <c:order val="1"/>
          <c:tx>
            <c:strRef>
              <c:f>'[Dynamics of international reserves(1).xlsx]Dynamics of international ...'!$A$1</c:f>
              <c:strCache>
                <c:ptCount val="1"/>
                <c:pt idx="0">
                  <c:v>Gross international reserves, USD billion, in equivalent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'[Dynamics of international reserves(1).xlsx]Dynamics of international ...'!$C$2:$C$22</c:f>
              <c:numCache>
                <c:formatCode>m/d/yyyy</c:formatCode>
                <c:ptCount val="21"/>
                <c:pt idx="0">
                  <c:v>45200</c:v>
                </c:pt>
                <c:pt idx="1">
                  <c:v>45170</c:v>
                </c:pt>
                <c:pt idx="2">
                  <c:v>45139</c:v>
                </c:pt>
                <c:pt idx="3">
                  <c:v>45108</c:v>
                </c:pt>
                <c:pt idx="4">
                  <c:v>45078</c:v>
                </c:pt>
                <c:pt idx="5">
                  <c:v>45047</c:v>
                </c:pt>
                <c:pt idx="6">
                  <c:v>45017</c:v>
                </c:pt>
                <c:pt idx="7">
                  <c:v>44986</c:v>
                </c:pt>
                <c:pt idx="8">
                  <c:v>44958</c:v>
                </c:pt>
                <c:pt idx="9">
                  <c:v>44927</c:v>
                </c:pt>
                <c:pt idx="10">
                  <c:v>44896</c:v>
                </c:pt>
                <c:pt idx="11">
                  <c:v>44866</c:v>
                </c:pt>
                <c:pt idx="12">
                  <c:v>44835</c:v>
                </c:pt>
                <c:pt idx="13">
                  <c:v>44805</c:v>
                </c:pt>
                <c:pt idx="14">
                  <c:v>44774</c:v>
                </c:pt>
                <c:pt idx="15">
                  <c:v>44743</c:v>
                </c:pt>
                <c:pt idx="16">
                  <c:v>44713</c:v>
                </c:pt>
                <c:pt idx="17">
                  <c:v>44682</c:v>
                </c:pt>
                <c:pt idx="18">
                  <c:v>44652</c:v>
                </c:pt>
                <c:pt idx="19">
                  <c:v>44621</c:v>
                </c:pt>
                <c:pt idx="20">
                  <c:v>44593</c:v>
                </c:pt>
              </c:numCache>
            </c:numRef>
          </c:cat>
          <c:val>
            <c:numRef>
              <c:f>'[Dynamics of international reserves(1).xlsx]Dynamics of international ...'!$A$2:$A$22</c:f>
              <c:numCache>
                <c:formatCode>General</c:formatCode>
                <c:ptCount val="21"/>
                <c:pt idx="0">
                  <c:v>39.707999999999998</c:v>
                </c:pt>
                <c:pt idx="1">
                  <c:v>40.387169999999998</c:v>
                </c:pt>
                <c:pt idx="2">
                  <c:v>41.737550000000006</c:v>
                </c:pt>
                <c:pt idx="3">
                  <c:v>39.02655</c:v>
                </c:pt>
                <c:pt idx="4">
                  <c:v>37.311320000000002</c:v>
                </c:pt>
                <c:pt idx="5">
                  <c:v>35.95252</c:v>
                </c:pt>
                <c:pt idx="6">
                  <c:v>31.88673</c:v>
                </c:pt>
                <c:pt idx="7">
                  <c:v>28.864560000000001</c:v>
                </c:pt>
                <c:pt idx="8">
                  <c:v>29.92821</c:v>
                </c:pt>
                <c:pt idx="9">
                  <c:v>28.49446</c:v>
                </c:pt>
                <c:pt idx="10">
                  <c:v>27.95458</c:v>
                </c:pt>
                <c:pt idx="11">
                  <c:v>25.246380000000002</c:v>
                </c:pt>
                <c:pt idx="12">
                  <c:v>23.932189999999999</c:v>
                </c:pt>
                <c:pt idx="13">
                  <c:v>25.438749999999999</c:v>
                </c:pt>
                <c:pt idx="14">
                  <c:v>22.386599999999998</c:v>
                </c:pt>
                <c:pt idx="15">
                  <c:v>22.802150000000001</c:v>
                </c:pt>
                <c:pt idx="16">
                  <c:v>25.102240000000002</c:v>
                </c:pt>
                <c:pt idx="17">
                  <c:v>26.945070000000001</c:v>
                </c:pt>
                <c:pt idx="18">
                  <c:v>28.10745</c:v>
                </c:pt>
                <c:pt idx="19">
                  <c:v>27.552859999999999</c:v>
                </c:pt>
                <c:pt idx="20">
                  <c:v>29.086980000000001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D-418A-8456-0406C5E34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4680783"/>
        <c:axId val="1988458671"/>
        <c:extLst>
          <c:ext xmlns:c15="http://schemas.microsoft.com/office/drawing/2012/chart" uri="{02D57815-91ED-43cb-92C2-25804820EDAC}">
            <c15:filteredArea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'[Dynamics of international reserves(1).xlsx]Dynamics of international ...'!$A$1</c15:sqref>
                        </c15:formulaRef>
                      </c:ext>
                    </c:extLst>
                    <c:strCache>
                      <c:ptCount val="1"/>
                      <c:pt idx="0">
                        <c:v>Gross international reserves, USD billion, in equivalent</c:v>
                      </c:pt>
                    </c:strCache>
                  </c:strRef>
                </c:tx>
                <c:cat>
                  <c:numRef>
                    <c:extLst>
                      <c:ext uri="{02D57815-91ED-43cb-92C2-25804820EDAC}">
                        <c15:formulaRef>
                          <c15:sqref>'[Dynamics of international reserves(1).xlsx]Dynamics of international ...'!$C$2:$C$22</c15:sqref>
                        </c15:formulaRef>
                      </c:ext>
                    </c:extLst>
                    <c:numCache>
                      <c:formatCode>m/d/yyyy</c:formatCode>
                      <c:ptCount val="21"/>
                      <c:pt idx="0">
                        <c:v>45200</c:v>
                      </c:pt>
                      <c:pt idx="1">
                        <c:v>45170</c:v>
                      </c:pt>
                      <c:pt idx="2">
                        <c:v>45139</c:v>
                      </c:pt>
                      <c:pt idx="3">
                        <c:v>45108</c:v>
                      </c:pt>
                      <c:pt idx="4">
                        <c:v>45078</c:v>
                      </c:pt>
                      <c:pt idx="5">
                        <c:v>45047</c:v>
                      </c:pt>
                      <c:pt idx="6">
                        <c:v>45017</c:v>
                      </c:pt>
                      <c:pt idx="7">
                        <c:v>44986</c:v>
                      </c:pt>
                      <c:pt idx="8">
                        <c:v>44958</c:v>
                      </c:pt>
                      <c:pt idx="9">
                        <c:v>44927</c:v>
                      </c:pt>
                      <c:pt idx="10">
                        <c:v>44896</c:v>
                      </c:pt>
                      <c:pt idx="11">
                        <c:v>44866</c:v>
                      </c:pt>
                      <c:pt idx="12">
                        <c:v>44835</c:v>
                      </c:pt>
                      <c:pt idx="13">
                        <c:v>44805</c:v>
                      </c:pt>
                      <c:pt idx="14">
                        <c:v>44774</c:v>
                      </c:pt>
                      <c:pt idx="15">
                        <c:v>44743</c:v>
                      </c:pt>
                      <c:pt idx="16">
                        <c:v>44713</c:v>
                      </c:pt>
                      <c:pt idx="17">
                        <c:v>44682</c:v>
                      </c:pt>
                      <c:pt idx="18">
                        <c:v>44652</c:v>
                      </c:pt>
                      <c:pt idx="19">
                        <c:v>44621</c:v>
                      </c:pt>
                      <c:pt idx="20">
                        <c:v>44593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'[Dynamics of international reserves(1).xlsx]Dynamics of international ...'!$A$6:$A$22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37.311320000000002</c:v>
                      </c:pt>
                      <c:pt idx="1">
                        <c:v>35.95252</c:v>
                      </c:pt>
                      <c:pt idx="2">
                        <c:v>31.88673</c:v>
                      </c:pt>
                      <c:pt idx="3">
                        <c:v>28.864560000000001</c:v>
                      </c:pt>
                      <c:pt idx="4">
                        <c:v>29.92821</c:v>
                      </c:pt>
                      <c:pt idx="5">
                        <c:v>28.49446</c:v>
                      </c:pt>
                      <c:pt idx="6">
                        <c:v>27.95458</c:v>
                      </c:pt>
                      <c:pt idx="7">
                        <c:v>25.246380000000002</c:v>
                      </c:pt>
                      <c:pt idx="8">
                        <c:v>23.932189999999999</c:v>
                      </c:pt>
                      <c:pt idx="9">
                        <c:v>25.438749999999999</c:v>
                      </c:pt>
                      <c:pt idx="10">
                        <c:v>22.386599999999998</c:v>
                      </c:pt>
                      <c:pt idx="11">
                        <c:v>22.802150000000001</c:v>
                      </c:pt>
                      <c:pt idx="12">
                        <c:v>25.102240000000002</c:v>
                      </c:pt>
                      <c:pt idx="13">
                        <c:v>26.945070000000001</c:v>
                      </c:pt>
                      <c:pt idx="14">
                        <c:v>28.10745</c:v>
                      </c:pt>
                      <c:pt idx="15">
                        <c:v>27.552859999999999</c:v>
                      </c:pt>
                      <c:pt idx="16">
                        <c:v>29.086980000000001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00D-418A-8456-0406C5E3487F}"/>
                  </c:ext>
                </c:extLst>
              </c15:ser>
            </c15:filteredAreaSeries>
          </c:ext>
        </c:extLst>
      </c:areaChart>
      <c:dateAx>
        <c:axId val="1474680783"/>
        <c:scaling>
          <c:orientation val="minMax"/>
        </c:scaling>
        <c:delete val="0"/>
        <c:axPos val="b"/>
        <c:numFmt formatCode="m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1988458671"/>
        <c:crosses val="autoZero"/>
        <c:auto val="1"/>
        <c:lblOffset val="100"/>
        <c:baseTimeUnit val="months"/>
      </c:dateAx>
      <c:valAx>
        <c:axId val="198845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74680783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2000" b="1"/>
              <a:t>Бюджетні надходження, млрд грн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02891141668899E-2"/>
          <c:y val="9.8016197213074849E-2"/>
          <c:w val="0.91539456476191272"/>
          <c:h val="0.70287151537801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Аркуш1!$A$2</c:f>
              <c:strCache>
                <c:ptCount val="1"/>
                <c:pt idx="0">
                  <c:v>Податкові надходження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Аркуш1!$B$1:$D$1</c:f>
              <c:strCache>
                <c:ptCount val="3"/>
                <c:pt idx="0">
                  <c:v>2022 факт</c:v>
                </c:pt>
                <c:pt idx="1">
                  <c:v>2023 план*</c:v>
                </c:pt>
                <c:pt idx="2">
                  <c:v>2024 прогноз</c:v>
                </c:pt>
              </c:strCache>
            </c:strRef>
          </c:cat>
          <c:val>
            <c:numRef>
              <c:f>Аркуш1!$B$2:$D$2</c:f>
              <c:numCache>
                <c:formatCode>_(* #,##0.00_);_(* \(#,##0.00\);_(* "-"??_);_(@_)</c:formatCode>
                <c:ptCount val="3"/>
                <c:pt idx="0">
                  <c:v>949.7643932327901</c:v>
                </c:pt>
                <c:pt idx="1">
                  <c:v>1195.6574147000001</c:v>
                </c:pt>
                <c:pt idx="2">
                  <c:v>1537.7738435000001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5-4498-8FF0-2DFC460562B6}"/>
            </c:ext>
          </c:extLst>
        </c:ser>
        <c:ser>
          <c:idx val="1"/>
          <c:order val="1"/>
          <c:tx>
            <c:strRef>
              <c:f>Аркуш1!$A$3</c:f>
              <c:strCache>
                <c:ptCount val="1"/>
                <c:pt idx="0">
                  <c:v>Неподаткові надходження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Аркуш1!$B$1:$D$1</c:f>
              <c:strCache>
                <c:ptCount val="3"/>
                <c:pt idx="0">
                  <c:v>2022 факт</c:v>
                </c:pt>
                <c:pt idx="1">
                  <c:v>2023 план*</c:v>
                </c:pt>
                <c:pt idx="2">
                  <c:v>2024 прогноз</c:v>
                </c:pt>
              </c:strCache>
            </c:strRef>
          </c:cat>
          <c:val>
            <c:numRef>
              <c:f>Аркуш1!$B$3:$D$3</c:f>
              <c:numCache>
                <c:formatCode>_(* #,##0.00_);_(* \(#,##0.00\);_(* "-"??_);_(@_)</c:formatCode>
                <c:ptCount val="3"/>
                <c:pt idx="0">
                  <c:v>330.16444599652976</c:v>
                </c:pt>
                <c:pt idx="1">
                  <c:v>570.56153583776995</c:v>
                </c:pt>
                <c:pt idx="2">
                  <c:v>202.0829783999998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5-4498-8FF0-2DFC460562B6}"/>
            </c:ext>
          </c:extLst>
        </c:ser>
        <c:ser>
          <c:idx val="2"/>
          <c:order val="2"/>
          <c:tx>
            <c:strRef>
              <c:f>Аркуш1!$A$4</c:f>
              <c:strCache>
                <c:ptCount val="1"/>
                <c:pt idx="0">
                  <c:v>Міжнародні гранти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Аркуш1!$B$1:$D$1</c:f>
              <c:strCache>
                <c:ptCount val="3"/>
                <c:pt idx="0">
                  <c:v>2022 факт</c:v>
                </c:pt>
                <c:pt idx="1">
                  <c:v>2023 план*</c:v>
                </c:pt>
                <c:pt idx="2">
                  <c:v>2024 прогноз</c:v>
                </c:pt>
              </c:strCache>
            </c:strRef>
          </c:cat>
          <c:val>
            <c:numRef>
              <c:f>Аркуш1!$B$4:$D$4</c:f>
              <c:numCache>
                <c:formatCode>_(* #,##0.00_);_(* \(#,##0.00\);_(* "-"??_);_(@_)</c:formatCode>
                <c:ptCount val="3"/>
                <c:pt idx="0">
                  <c:v>481.09072144160001</c:v>
                </c:pt>
                <c:pt idx="1">
                  <c:v>1.140363</c:v>
                </c:pt>
                <c:pt idx="2">
                  <c:v>6.4135254000000002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5-4498-8FF0-2DFC460562B6}"/>
            </c:ext>
          </c:extLst>
        </c:ser>
        <c:ser>
          <c:idx val="3"/>
          <c:order val="3"/>
          <c:tx>
            <c:strRef>
              <c:f>Аркуш1!$A$5</c:f>
              <c:strCache>
                <c:ptCount val="1"/>
                <c:pt idx="0">
                  <c:v>Фінансування дефіциту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Аркуш1!$B$1:$D$1</c:f>
              <c:strCache>
                <c:ptCount val="3"/>
                <c:pt idx="0">
                  <c:v>2022 факт</c:v>
                </c:pt>
                <c:pt idx="1">
                  <c:v>2023 план*</c:v>
                </c:pt>
                <c:pt idx="2">
                  <c:v>2024 прогноз</c:v>
                </c:pt>
              </c:strCache>
            </c:strRef>
          </c:cat>
          <c:val>
            <c:numRef>
              <c:f>Аркуш1!$B$5:$D$5</c:f>
              <c:numCache>
                <c:formatCode>_(* #,##0.00_);_(* \(#,##0.00\);_(* "-"??_);_(@_)</c:formatCode>
                <c:ptCount val="3"/>
                <c:pt idx="0">
                  <c:v>914.86804147830003</c:v>
                </c:pt>
                <c:pt idx="1">
                  <c:v>1360.2268995622303</c:v>
                </c:pt>
                <c:pt idx="2">
                  <c:v>1593.5740981000001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5-4498-8FF0-2DFC46056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772976"/>
        <c:axId val="168205424"/>
      </c:barChart>
      <c:catAx>
        <c:axId val="1747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05424"/>
        <c:crosses val="autoZero"/>
        <c:auto val="1"/>
        <c:lblAlgn val="ctr"/>
        <c:lblOffset val="100"/>
        <c:noMultiLvlLbl val="0"/>
      </c:catAx>
      <c:valAx>
        <c:axId val="16820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7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221734594E-2"/>
          <c:y val="0.8791099273628441"/>
          <c:w val="0.89999993556530811"/>
          <c:h val="4.783711474836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18581053656954E-2"/>
          <c:y val="9.7790329478187013E-2"/>
          <c:w val="0.5167034120734908"/>
          <c:h val="0.80038038128159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'Spending func 22-24 (2)'!$B$52</c:f>
              <c:strCache>
                <c:ptCount val="1"/>
                <c:pt idx="0">
                  <c:v>Оборона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(2)'!$D$52:$F$52</c:f>
              <c:numCache>
                <c:formatCode>0</c:formatCode>
                <c:ptCount val="3"/>
                <c:pt idx="0">
                  <c:v>35.345770689228154</c:v>
                </c:pt>
                <c:pt idx="1">
                  <c:v>33.376998784372475</c:v>
                </c:pt>
                <c:pt idx="2">
                  <c:v>28.332437931850606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A6E-436F-B00E-878418E01C83}"/>
            </c:ext>
          </c:extLst>
        </c:ser>
        <c:ser>
          <c:idx val="1"/>
          <c:order val="1"/>
          <c:tx>
            <c:strRef>
              <c:f>'Spending func 22-24 (2)'!$B$53</c:f>
              <c:strCache>
                <c:ptCount val="1"/>
                <c:pt idx="0">
                  <c:v>Гром.порядок та безпека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(2)'!$D$53:$F$53</c:f>
              <c:numCache>
                <c:formatCode>0</c:formatCode>
                <c:ptCount val="3"/>
                <c:pt idx="0">
                  <c:v>13.708013203494543</c:v>
                </c:pt>
                <c:pt idx="1">
                  <c:v>11.501453993927125</c:v>
                </c:pt>
                <c:pt idx="2">
                  <c:v>11.622910820472919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A6E-436F-B00E-878418E01C83}"/>
            </c:ext>
          </c:extLst>
        </c:ser>
        <c:ser>
          <c:idx val="2"/>
          <c:order val="2"/>
          <c:tx>
            <c:strRef>
              <c:f>'Spending func 22-24 (2)'!$B$54</c:f>
              <c:strCache>
                <c:ptCount val="1"/>
                <c:pt idx="0">
                  <c:v>Обслуговування держ. боргу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(2)'!$D$54:$F$54</c:f>
              <c:numCache>
                <c:formatCode>0</c:formatCode>
                <c:ptCount val="3"/>
                <c:pt idx="0">
                  <c:v>4.839360125516798</c:v>
                </c:pt>
                <c:pt idx="1">
                  <c:v>7.3733680396761141</c:v>
                </c:pt>
                <c:pt idx="2">
                  <c:v>10.109657658557762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A6E-436F-B00E-878418E01C83}"/>
            </c:ext>
          </c:extLst>
        </c:ser>
        <c:ser>
          <c:idx val="3"/>
          <c:order val="3"/>
          <c:tx>
            <c:strRef>
              <c:f>'Spending func 22-24 (2)'!$B$55</c:f>
              <c:strCache>
                <c:ptCount val="1"/>
                <c:pt idx="0">
                  <c:v>Соц. захист та забезп-ня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(2)'!$D$55:$F$55</c:f>
              <c:numCache>
                <c:formatCode>0</c:formatCode>
                <c:ptCount val="3"/>
                <c:pt idx="0">
                  <c:v>13.187923299032224</c:v>
                </c:pt>
                <c:pt idx="1">
                  <c:v>12.007270979757086</c:v>
                </c:pt>
                <c:pt idx="2">
                  <c:v>11.431632147563366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A6E-436F-B00E-878418E01C83}"/>
            </c:ext>
          </c:extLst>
        </c:ser>
        <c:ser>
          <c:idx val="4"/>
          <c:order val="4"/>
          <c:tx>
            <c:strRef>
              <c:f>'Spending func 22-24 (2)'!$B$56</c:f>
              <c:strCache>
                <c:ptCount val="1"/>
                <c:pt idx="0">
                  <c:v>Загальнодерж.функції (без обслуг-ня боргу)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(2)'!$D$56:$F$56</c:f>
              <c:numCache>
                <c:formatCode>0</c:formatCode>
                <c:ptCount val="3"/>
                <c:pt idx="0">
                  <c:v>5.6364246203064923</c:v>
                </c:pt>
                <c:pt idx="1">
                  <c:v>7.1864703672874519</c:v>
                </c:pt>
                <c:pt idx="2">
                  <c:v>7.257842558160057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A6E-436F-B00E-878418E01C83}"/>
            </c:ext>
          </c:extLst>
        </c:ser>
        <c:ser>
          <c:idx val="5"/>
          <c:order val="5"/>
          <c:tx>
            <c:strRef>
              <c:f>'Spending func 22-24 (2)'!$B$57</c:f>
              <c:strCache>
                <c:ptCount val="1"/>
                <c:pt idx="0">
                  <c:v>Охорона здоров’я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(2)'!$D$57:$F$57</c:f>
              <c:numCache>
                <c:formatCode>0</c:formatCode>
                <c:ptCount val="3"/>
                <c:pt idx="0">
                  <c:v>5.6974315543174656</c:v>
                </c:pt>
                <c:pt idx="1">
                  <c:v>4.6895503965182188</c:v>
                </c:pt>
                <c:pt idx="2">
                  <c:v>4.7942706810256643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A6E-436F-B00E-878418E01C83}"/>
            </c:ext>
          </c:extLst>
        </c:ser>
        <c:ser>
          <c:idx val="6"/>
          <c:order val="6"/>
          <c:tx>
            <c:strRef>
              <c:f>'Spending func 22-24 (2)'!$B$58</c:f>
              <c:strCache>
                <c:ptCount val="1"/>
                <c:pt idx="0">
                  <c:v>Економічна діяльність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(2)'!$D$58:$F$58</c:f>
              <c:numCache>
                <c:formatCode>0</c:formatCode>
                <c:ptCount val="3"/>
                <c:pt idx="0">
                  <c:v>3.1709508007077201</c:v>
                </c:pt>
                <c:pt idx="1">
                  <c:v>4.9058285434008102</c:v>
                </c:pt>
                <c:pt idx="2">
                  <c:v>4.2674787672913155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A6E-436F-B00E-878418E01C83}"/>
            </c:ext>
          </c:extLst>
        </c:ser>
        <c:ser>
          <c:idx val="7"/>
          <c:order val="7"/>
          <c:tx>
            <c:strRef>
              <c:f>'Spending func 22-24 (2)'!$B$59</c:f>
              <c:strCache>
                <c:ptCount val="1"/>
                <c:pt idx="0">
                  <c:v>Освіта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(2)'!$D$59:$F$59</c:f>
              <c:numCache>
                <c:formatCode>0</c:formatCode>
                <c:ptCount val="3"/>
                <c:pt idx="0">
                  <c:v>1.809042039916952</c:v>
                </c:pt>
                <c:pt idx="1">
                  <c:v>1.752847813360324</c:v>
                </c:pt>
                <c:pt idx="2">
                  <c:v>1.643561303260854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EA6E-436F-B00E-878418E01C83}"/>
            </c:ext>
          </c:extLst>
        </c:ser>
        <c:ser>
          <c:idx val="8"/>
          <c:order val="8"/>
          <c:tx>
            <c:strRef>
              <c:f>'Spending func 22-24 (2)'!$B$60</c:f>
              <c:strCache>
                <c:ptCount val="1"/>
                <c:pt idx="0">
                  <c:v>Інше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(2)'!$D$60:$F$60</c:f>
              <c:numCache>
                <c:formatCode>0</c:formatCode>
                <c:ptCount val="3"/>
                <c:pt idx="0">
                  <c:v>0.54817588339391399</c:v>
                </c:pt>
                <c:pt idx="1">
                  <c:v>0.77734066251012157</c:v>
                </c:pt>
                <c:pt idx="2">
                  <c:v>0.90999338697243504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A6E-436F-B00E-878418E01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9307296"/>
        <c:axId val="589436608"/>
      </c:barChart>
      <c:barChart>
        <c:barDir val="col"/>
        <c:grouping val="stacked"/>
        <c:varyColors val="0"/>
        <c:ser>
          <c:idx val="9"/>
          <c:order val="9"/>
          <c:tx>
            <c:strRef>
              <c:f>'Spending func 22-24 (2)'!$B$68</c:f>
              <c:strCache>
                <c:ptCount val="1"/>
                <c:pt idx="0">
                  <c:v>Доходи (без грантів та трансфертів)</c:v>
                </c:pt>
              </c:strCache>
            </c:strRef>
          </c:tx>
          <c:spPr>
            <a:noFill/>
            <a:ln w="47625">
              <a:solidFill>
                <a:schemeClr val="tx1"/>
              </a:solidFill>
              <a:prstDash val="dash"/>
            </a:ln>
            <a:effectLst/>
          </c:spPr>
          <c:invertIfNegative val="0"/>
          <c:cat>
            <c:strRef>
              <c:f>'Spending func 22-24 (2)'!$D$51:$F$51</c:f>
              <c:strCache>
                <c:ptCount val="3"/>
                <c:pt idx="0">
                  <c:v>2022</c:v>
                </c:pt>
                <c:pt idx="1">
                  <c:v>2023, закон</c:v>
                </c:pt>
                <c:pt idx="2">
                  <c:v>2024, проєкт</c:v>
                </c:pt>
              </c:strCache>
              <c:extLst/>
            </c:strRef>
          </c:cat>
          <c:val>
            <c:numRef>
              <c:f>'Spending func 22-24 (2)'!$D$68:$F$68</c:f>
              <c:numCache>
                <c:formatCode>0</c:formatCode>
                <c:ptCount val="3"/>
                <c:pt idx="0">
                  <c:v>40.107062613815742</c:v>
                </c:pt>
                <c:pt idx="1">
                  <c:v>36.611697617489881</c:v>
                </c:pt>
                <c:pt idx="2">
                  <c:v>41.341838724333201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EA6E-436F-B00E-878418E01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100"/>
        <c:axId val="1530481935"/>
        <c:axId val="752654208"/>
      </c:barChart>
      <c:catAx>
        <c:axId val="969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436608"/>
        <c:crosses val="autoZero"/>
        <c:auto val="1"/>
        <c:lblAlgn val="ctr"/>
        <c:lblOffset val="100"/>
        <c:noMultiLvlLbl val="0"/>
      </c:catAx>
      <c:valAx>
        <c:axId val="58943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млрд дол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8.6290669757851532E-2"/>
              <c:y val="0.10180311718938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307296"/>
        <c:crosses val="autoZero"/>
        <c:crossBetween val="between"/>
      </c:valAx>
      <c:valAx>
        <c:axId val="752654208"/>
        <c:scaling>
          <c:orientation val="minMax"/>
          <c:max val="10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481935"/>
        <c:crosses val="max"/>
        <c:crossBetween val="between"/>
      </c:valAx>
      <c:catAx>
        <c:axId val="1530481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2654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07608842709098"/>
          <c:y val="6.7698628092300789E-2"/>
          <c:w val="0.33992395937870995"/>
          <c:h val="0.92601342957484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0.05569</cdr:x>
      <cdr:y>0.02406</cdr:y>
    </cdr:from>
    <cdr:to>
      <cdr:x>0.2053</cdr:x>
      <cdr:y>0.13945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191" y="95096"/>
          <a:ext cx="938025" cy="456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uk-UA" sz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rPr>
            <a:t>% дпр</a:t>
          </a:r>
          <a:endParaRPr lang="en-US" sz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0.67814</cdr:x>
      <cdr:y>0.30202</cdr:y>
    </cdr:from>
    <cdr:to>
      <cdr:x>1</cdr:x>
      <cdr:y>0.46552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D3203233-BF5B-301C-FF47-1830AB8503A5}"/>
            </a:ext>
          </a:extLst>
        </cdr:cNvPr>
        <cdr:cNvSpPr txBox="1"/>
      </cdr:nvSpPr>
      <cdr:spPr>
        <a:xfrm xmlns:a="http://schemas.openxmlformats.org/drawingml/2006/main">
          <a:off x="4251817" y="1193873"/>
          <a:ext cx="201798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uk-UA" dirty="0"/>
            <a:t>Тарифи переважно сталі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0.00305</cdr:x>
      <cdr:y>0.93224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EB4895-5B23-F5DD-DAD9-D7C4FDB18CB3}"/>
            </a:ext>
          </a:extLst>
        </cdr:cNvPr>
        <cdr:cNvSpPr txBox="1"/>
      </cdr:nvSpPr>
      <cdr:spPr>
        <a:xfrm xmlns:a="http://schemas.openxmlformats.org/drawingml/2006/main">
          <a:off x="28433" y="5672351"/>
          <a:ext cx="9283321" cy="412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300"/>
            <a:t>* план на 2023 рік на початок вересня</a:t>
          </a:r>
          <a:r>
            <a:rPr lang="uk-UA" sz="1300" baseline="0"/>
            <a:t> 2023 року - </a:t>
          </a:r>
          <a:r>
            <a:rPr lang="uk-UA" sz="1300"/>
            <a:t> не включає важливі зміни</a:t>
          </a:r>
          <a:r>
            <a:rPr lang="uk-UA" sz="1300" baseline="0"/>
            <a:t> до бюджету, які уряд подав до парламенту у вересні 2023 року</a:t>
          </a:r>
          <a:endParaRPr lang="en-US" sz="13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2E4EC-5783-0CC2-8664-51BF02C5D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670973-73BB-9F0C-B8E9-44DEEB28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18F436-65AB-F0F0-1486-C049890C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B7441A-5E9D-143F-967A-2AE540DA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7939D1-2D9D-EA68-79D3-CDCB71FE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C5FD1-96BB-30E7-7F8B-F7EF0B7D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C1439E-E6C6-C252-3AA6-526AE0CA6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724397-FEA2-941D-2BBF-13F3165E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5D964C-AF0C-57CE-63F4-172CFBFF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D8B772-024F-FD5E-15B6-27F3B47A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F673BA8-E838-EBDC-49E1-790B5965F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020210-C105-7BE2-35FB-6AF81BCDC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B158B7-8EC8-63F5-E56A-96AB4F68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AA2AEC-0A37-DFD1-9F97-7BCCEE7B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BD9C35-4BE6-DE23-DA27-AB05FFC8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685E8-9064-C169-6F74-C6A0DD3C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66991-0AB1-0CA5-6270-FA365F09C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ED1D2E-A428-BCC4-1F54-C56650F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87D953-3D9A-476E-AF88-C42673D9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9F36FD-DBE4-BAE6-94B8-03E84B45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44D3F-426C-9BBE-C38D-550228EF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751320-738B-95DA-A25C-E74DCE092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45A231-DE65-3258-760C-C9FB6B46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DF6870-40DA-BFF3-1DEB-0458EB0B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97A918-EE5A-879D-A25A-5AB70FE4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6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26C7E-22A4-4E2E-4EDD-B26B3835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64287A-578A-4A38-A766-B3954A5B8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1456DC4-7B84-2A7C-5AD1-25D10FEAF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8E6BDE-B16D-73AC-9F7D-FEFE5717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46C008-D368-1C32-2645-FCF21816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4DA51E-45BC-11EC-58E6-A4CDD99D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7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58117-D4DF-F49B-1A97-A1CB7C87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7B297F-AD55-0E49-91EB-44FCEF5E2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D97EA49-684D-FD97-037C-C8100721D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95E3875-9E2E-E1E4-56F2-93456765A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22AA2E-C150-0AA5-B72D-3EF780E2F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E1C329-803F-9320-09C2-5FB79FCA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222A58-427F-B37B-465F-975A3BEA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15D2242-2D78-60A8-5405-30617CCC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00D3D-ED04-76FA-7726-6E1CE517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05D5007-FCD0-253F-2315-AEAE8FB3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24D79F-9B81-F027-30A0-DAD91BA1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1ED1EB5-4675-7F93-E058-6A86DF71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6840A75-F446-9DFB-3B29-3C16F6D4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9CBA84-05B7-0984-13C0-9B7DE344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1D17957-2F8E-6FA3-082E-4451F9E7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51DD3-F72A-3D7E-8B09-2EC8FDE1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2BAD50-7B6C-4408-74DC-E016FCEF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95EF3C-20E1-69C6-03E9-2E4244EC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E23760-E3A5-4BA2-7879-11A693C2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5478BD-23C2-3134-9C8D-0E73D537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02AC7A-32E6-F14D-1F90-2429FC75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75852-2762-48D5-0253-0AC782E4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D5333C-BB36-CB9B-927A-AEBBDBC83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96C05B-FDF6-A50D-642C-1C724274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19385A-DF72-D46E-E216-42837DFA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A6B699-95E4-5748-E90A-EFFF13C2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C2422C-7A0D-B574-3328-556050BA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FFFB294-6A09-1EE8-7B5E-F90D4B09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298A42-6D93-DCC2-B3F5-BEA5735A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673A7E-9F9F-491D-D0B5-8FE72DAD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9E66D4-79BA-37A5-5821-C304C0A09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CB35A8-4768-6D7C-C901-636500ED2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er.com.ua/ua/institute/news?pid=727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r.com.ua/ua/institute/news?pid=7271" TargetMode="External"/><Relationship Id="rId2" Type="http://schemas.openxmlformats.org/officeDocument/2006/relationships/hyperlink" Target="https://www.facebook.com/bigrecoveryport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ata.gov.u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ukreconomic" TargetMode="External"/><Relationship Id="rId2" Type="http://schemas.openxmlformats.org/officeDocument/2006/relationships/hyperlink" Target="https://t.me/ukreconomic/25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t.me/sanctions_a_enemy" TargetMode="External"/><Relationship Id="rId4" Type="http://schemas.openxmlformats.org/officeDocument/2006/relationships/hyperlink" Target="https://t.me/world_w_u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ukreconomic/257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er.com.ua/ua/publications/regular_products/monthly_economic_monitoring?pid=7290" TargetMode="Externa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r.com.ua/ua/publications/regular_products/monthly_economic_monitoring?pid=729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r.com.ua/ua/publications/regular_products/monthly_economic_monitoring?pid=729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IER.Kyiv/videos/8412808341262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0D921-EE28-3C26-1894-74E5756C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1371600"/>
            <a:ext cx="6792687" cy="2895600"/>
          </a:xfrm>
        </p:spPr>
        <p:txBody>
          <a:bodyPr>
            <a:normAutofit/>
          </a:bodyPr>
          <a:lstStyle/>
          <a:p>
            <a:r>
              <a:rPr lang="uk-UA" sz="3200" b="1" dirty="0"/>
              <a:t>Огляд макроекономічних показників України в контексті</a:t>
            </a:r>
            <a:br>
              <a:rPr lang="uk-UA" sz="3200" b="1" dirty="0"/>
            </a:br>
            <a:r>
              <a:rPr lang="uk-UA" sz="3200" b="1" dirty="0"/>
              <a:t>та завданих збитків, страхування воєнних ризиків, залучення бізнесу</a:t>
            </a:r>
            <a:br>
              <a:rPr lang="uk-UA" sz="3200" b="1" dirty="0"/>
            </a:br>
            <a:r>
              <a:rPr lang="uk-UA" sz="3200" b="1" dirty="0"/>
              <a:t>до відбудови</a:t>
            </a:r>
            <a:endParaRPr lang="en-US" sz="32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CB37A3-B7D7-27E2-7037-6057CC4A0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8057" y="4601027"/>
            <a:ext cx="5676901" cy="1447465"/>
          </a:xfrm>
        </p:spPr>
        <p:txBody>
          <a:bodyPr>
            <a:normAutofit/>
          </a:bodyPr>
          <a:lstStyle/>
          <a:p>
            <a:r>
              <a:rPr lang="uk-UA" sz="1600" dirty="0"/>
              <a:t>Олександра Бетлій</a:t>
            </a:r>
          </a:p>
          <a:p>
            <a:endParaRPr lang="uk-UA" sz="1600" dirty="0"/>
          </a:p>
          <a:p>
            <a:r>
              <a:rPr lang="uk-UA" sz="1600" dirty="0"/>
              <a:t>17 жовтня 2023 р.</a:t>
            </a:r>
            <a:endParaRPr lang="en-US" sz="1600" dirty="0"/>
          </a:p>
        </p:txBody>
      </p:sp>
      <p:pic>
        <p:nvPicPr>
          <p:cNvPr id="4" name="Picture 3" descr="Зображення, що містить небо, хмара, синій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6026133F-EC57-2FE6-9CBA-CE55C5812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6" r="10659"/>
          <a:stretch/>
        </p:blipFill>
        <p:spPr>
          <a:xfrm>
            <a:off x="-1" y="1371600"/>
            <a:ext cx="4076699" cy="4114800"/>
          </a:xfrm>
          <a:prstGeom prst="rect">
            <a:avLst/>
          </a:prstGeom>
        </p:spPr>
      </p:pic>
      <p:pic>
        <p:nvPicPr>
          <p:cNvPr id="5" name="Picture 1" descr="A yellow and blue logo&#10;&#10;Description automatically generated">
            <a:extLst>
              <a:ext uri="{FF2B5EF4-FFF2-40B4-BE49-F238E27FC236}">
                <a16:creationId xmlns:a16="http://schemas.microsoft.com/office/drawing/2014/main" id="{832493BF-4DC2-DB05-01B4-3CF23E6B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18" y="156209"/>
            <a:ext cx="1793011" cy="881564"/>
          </a:xfrm>
          <a:prstGeom prst="rect">
            <a:avLst/>
          </a:prstGeom>
        </p:spPr>
      </p:pic>
      <p:pic>
        <p:nvPicPr>
          <p:cNvPr id="8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0710990-8D62-2D6B-A57E-E502FCB40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" y="-7193"/>
            <a:ext cx="3541236" cy="11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36" y="294538"/>
            <a:ext cx="10678614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Отже: більше допомоги, особливо грантів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7" y="1891970"/>
            <a:ext cx="11127782" cy="4296163"/>
          </a:xfrm>
        </p:spPr>
        <p:txBody>
          <a:bodyPr anchor="t" anchorCtr="0">
            <a:normAutofit lnSpcReduction="10000"/>
          </a:bodyPr>
          <a:lstStyle/>
          <a:p>
            <a:r>
              <a:rPr lang="uk-UA" sz="2000" dirty="0"/>
              <a:t>Українська економіка стійка, але дуже крихка</a:t>
            </a:r>
          </a:p>
          <a:p>
            <a:r>
              <a:rPr lang="uk-UA" sz="2000" dirty="0"/>
              <a:t>Україна далі в активній війні – низька спроможність нарощувати внутрішні джерела фінансування бюджету</a:t>
            </a:r>
          </a:p>
          <a:p>
            <a:r>
              <a:rPr lang="uk-UA" sz="2000" dirty="0"/>
              <a:t>Тому, Україні дуже потрібна міжнародна підтримка – потреба щонайменше у сумі 42 млрд дол. США на 2024 рік. При цьому бажано:</a:t>
            </a:r>
          </a:p>
          <a:p>
            <a:pPr lvl="1"/>
            <a:r>
              <a:rPr lang="uk-UA" sz="2000" dirty="0"/>
              <a:t>Допомога в формі грантів (формат США)</a:t>
            </a:r>
          </a:p>
          <a:p>
            <a:pPr lvl="1"/>
            <a:r>
              <a:rPr lang="uk-UA" sz="2000" dirty="0"/>
              <a:t>Якщо гранти не можливі, то пільгові позики:  якомога довші терміни під якомога нижчу ставку (формат ЄС у 2022-2023 роках)</a:t>
            </a:r>
          </a:p>
          <a:p>
            <a:r>
              <a:rPr lang="uk-UA" sz="2000" dirty="0"/>
              <a:t>Від ЄС варто адвокатувати врахування високого фіскального розриву на надання більшого фінансування в межах </a:t>
            </a:r>
            <a:r>
              <a:rPr lang="en-US" sz="2000" dirty="0"/>
              <a:t>Ukraine facility</a:t>
            </a:r>
            <a:r>
              <a:rPr lang="uk-UA" sz="2000" dirty="0"/>
              <a:t> на почату програми</a:t>
            </a:r>
          </a:p>
          <a:p>
            <a:r>
              <a:rPr lang="uk-UA" sz="2000" dirty="0"/>
              <a:t>42 млрд дол. США – це про фінансування економічної стійкості – про виплату нагальних поточних видатків, як-то зарплат та соціальних виплат </a:t>
            </a:r>
          </a:p>
          <a:p>
            <a:r>
              <a:rPr lang="uk-UA" sz="2000" b="1" dirty="0"/>
              <a:t>Для фінансування витрат на відновлення та відбудову – треба більша підтримка</a:t>
            </a:r>
          </a:p>
          <a:p>
            <a:endParaRPr lang="en-US" sz="2000" b="1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23" y="294538"/>
            <a:ext cx="10554628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Що з фінансуванням відбудови?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3" y="2278251"/>
            <a:ext cx="10382707" cy="3723304"/>
          </a:xfrm>
        </p:spPr>
        <p:txBody>
          <a:bodyPr anchor="t" anchorCtr="0">
            <a:normAutofit/>
          </a:bodyPr>
          <a:lstStyle/>
          <a:p>
            <a:r>
              <a:rPr lang="uk-UA" sz="2000" b="1" dirty="0">
                <a:hlinkClick r:id="rId2"/>
              </a:rPr>
              <a:t>Відбудова вже триває</a:t>
            </a:r>
            <a:r>
              <a:rPr lang="uk-UA" sz="2000" dirty="0"/>
              <a:t>: нагальна та планова, за рахунок різних джерел, різними людьми та установами</a:t>
            </a:r>
          </a:p>
          <a:p>
            <a:r>
              <a:rPr lang="uk-UA" sz="2000" dirty="0"/>
              <a:t>У 2023 році основним джерелом фінансування відновлення та відбудови є Фонд ліквідації наслідків збройної агресії – фінансувався за рахунок конфіскації російських активів + 50% прибутку НБУ (відповідно 26 млрд грн + 36 млрд грн)</a:t>
            </a:r>
          </a:p>
          <a:p>
            <a:r>
              <a:rPr lang="uk-UA" sz="2000" dirty="0"/>
              <a:t>2024 рік – Фонд ліквідації = залишки + конфіскація активів – </a:t>
            </a:r>
            <a:r>
              <a:rPr lang="uk-UA" sz="2000" dirty="0">
                <a:solidFill>
                  <a:srgbClr val="C00000"/>
                </a:solidFill>
              </a:rPr>
              <a:t>важлива робота АРМА та інших органів </a:t>
            </a:r>
            <a:r>
              <a:rPr lang="uk-UA" sz="2000" dirty="0"/>
              <a:t>(</a:t>
            </a:r>
            <a:r>
              <a:rPr lang="uk-UA" sz="2000" i="1" dirty="0"/>
              <a:t>було в лекції вчора)</a:t>
            </a:r>
            <a:endParaRPr lang="uk-UA" sz="2000" dirty="0"/>
          </a:p>
          <a:p>
            <a:r>
              <a:rPr lang="uk-UA" sz="2000" dirty="0"/>
              <a:t>Важливо, що навіть за обмеженого фінансування є фінансування за рахунок міжнародних фінансових організацій та двосторонніх партнерів – відповідні кошти частково відображені в </a:t>
            </a:r>
            <a:r>
              <a:rPr lang="uk-UA" sz="2000" dirty="0" err="1"/>
              <a:t>проєкті</a:t>
            </a:r>
            <a:r>
              <a:rPr lang="uk-UA" sz="2000" dirty="0"/>
              <a:t> бюджету на 2024 рік</a:t>
            </a:r>
          </a:p>
          <a:p>
            <a:endParaRPr lang="uk-UA" sz="2000" dirty="0"/>
          </a:p>
          <a:p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4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23" y="294538"/>
            <a:ext cx="10554628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Чому допомагати Україні?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3" y="2278251"/>
            <a:ext cx="10382707" cy="3723304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Важливо: Україна сьогодні продовжує шлях реформ, щоб збільшити свою </a:t>
            </a:r>
            <a:r>
              <a:rPr lang="uk-UA" sz="2000" dirty="0" err="1"/>
              <a:t>стійкістьФінансова</a:t>
            </a:r>
            <a:r>
              <a:rPr lang="uk-UA" sz="2000" dirty="0"/>
              <a:t> допомога сьогодні – це про стійкість та стабільність економіки України</a:t>
            </a:r>
          </a:p>
          <a:p>
            <a:r>
              <a:rPr lang="uk-UA" sz="2000" dirty="0"/>
              <a:t>Стабільніший економічний партнер, який отримує базу для зростання – це передбачуваний розвинутий новий член ЄС </a:t>
            </a:r>
          </a:p>
          <a:p>
            <a:pPr marL="0" indent="0">
              <a:buNone/>
            </a:pPr>
            <a:r>
              <a:rPr lang="uk-UA" sz="2000" dirty="0"/>
              <a:t>В іншому разі, на жаль:</a:t>
            </a:r>
          </a:p>
          <a:p>
            <a:r>
              <a:rPr lang="uk-UA" sz="2000" dirty="0"/>
              <a:t>Подальше підвищення бідності призведе до ще більшого </a:t>
            </a:r>
            <a:r>
              <a:rPr lang="uk-UA" sz="2000" dirty="0" err="1"/>
              <a:t>перетоку</a:t>
            </a:r>
            <a:r>
              <a:rPr lang="uk-UA" sz="2000" dirty="0"/>
              <a:t> населення в ЄС</a:t>
            </a:r>
          </a:p>
          <a:p>
            <a:r>
              <a:rPr lang="uk-UA" sz="2000" dirty="0"/>
              <a:t>Також може зрости соціальна напруга, що під час великої війни є шкідливим для розвитку України, а також створює ризики для країн- сусідів</a:t>
            </a:r>
          </a:p>
          <a:p>
            <a:endParaRPr lang="uk-UA" sz="2000" dirty="0"/>
          </a:p>
          <a:p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19" y="294538"/>
            <a:ext cx="10523631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Страхування воєнних ризиків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18" y="2318196"/>
            <a:ext cx="10864313" cy="3989613"/>
          </a:xfrm>
        </p:spPr>
        <p:txBody>
          <a:bodyPr anchor="t" anchorCtr="0">
            <a:normAutofit lnSpcReduction="10000"/>
          </a:bodyPr>
          <a:lstStyle/>
          <a:p>
            <a:r>
              <a:rPr lang="uk-UA" sz="2000" dirty="0"/>
              <a:t>Вже у 2024 році великі ризики щодо отримання зовнішнього офіційного фінансування, а надалі дедалі більші</a:t>
            </a:r>
          </a:p>
          <a:p>
            <a:r>
              <a:rPr lang="uk-UA" sz="2000" dirty="0"/>
              <a:t>Без прямих іноземних інвестицій розвитку в Україні не буде (для цього треба судова реформа та реформа правоохоронних органів зокрема – вчора була лекція) </a:t>
            </a:r>
          </a:p>
          <a:p>
            <a:r>
              <a:rPr lang="uk-UA" sz="2000" dirty="0"/>
              <a:t>Водночас під час війни високі ризики для роботи, а тому потреба у страхуванні воєнних ризиків</a:t>
            </a:r>
          </a:p>
          <a:p>
            <a:pPr lvl="1"/>
            <a:r>
              <a:rPr lang="uk-UA" sz="2000" dirty="0"/>
              <a:t>Мінекономіки приділяє цього багато уваги</a:t>
            </a:r>
          </a:p>
          <a:p>
            <a:pPr lvl="1"/>
            <a:r>
              <a:rPr lang="uk-UA" sz="2000" dirty="0"/>
              <a:t>Вже є кілька партнерів (найбільша </a:t>
            </a:r>
            <a:r>
              <a:rPr lang="en-US" sz="2000" dirty="0"/>
              <a:t>MIGA)</a:t>
            </a:r>
            <a:r>
              <a:rPr lang="uk-UA" sz="2000" dirty="0"/>
              <a:t>, які надають страхування воєнних ризиків, але поки що лише іноземним компаніям</a:t>
            </a:r>
          </a:p>
          <a:p>
            <a:pPr marL="0" indent="0">
              <a:buNone/>
            </a:pPr>
            <a:r>
              <a:rPr lang="uk-UA" sz="2000" dirty="0"/>
              <a:t>ТОМУ</a:t>
            </a:r>
          </a:p>
          <a:p>
            <a:r>
              <a:rPr lang="uk-UA" sz="2000" dirty="0"/>
              <a:t>Важливий меседж: страхування воєнних ризиків надважливо. Але треба його надавати не лише іноземним компаніям, але й українським. Для початку принаймні спільним підприємствам, філіям та дочірнім підприємствам іноземних компаній</a:t>
            </a:r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0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23" y="294538"/>
            <a:ext cx="10554628" cy="1033669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Бізнесу також потрібні подальші програми підтримки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3" y="2030278"/>
            <a:ext cx="11050291" cy="3971277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Однією з перешкод розвитку бізнесу є брак фінансування</a:t>
            </a:r>
          </a:p>
          <a:p>
            <a:r>
              <a:rPr lang="uk-UA" sz="2000" dirty="0"/>
              <a:t>Програма доступних кредитів «5-7-9» відіграла важливу роль в перший рік повномасштабної війни</a:t>
            </a:r>
          </a:p>
          <a:p>
            <a:r>
              <a:rPr lang="uk-UA" sz="2000" dirty="0"/>
              <a:t>Також уряд запровадив ряд інших стимулюючих програм, зокрема з компенсації частини видатків на оплату праці ВПО</a:t>
            </a:r>
          </a:p>
          <a:p>
            <a:r>
              <a:rPr lang="uk-UA" sz="2000" dirty="0"/>
              <a:t>При цьому,  сьогодні немає жодних програм для компенсації пошкодженого майна бізнесу</a:t>
            </a:r>
          </a:p>
          <a:p>
            <a:pPr marL="0" indent="0">
              <a:buNone/>
            </a:pPr>
            <a:r>
              <a:rPr lang="uk-UA" sz="2000" dirty="0"/>
              <a:t>ТОМУ</a:t>
            </a:r>
          </a:p>
          <a:p>
            <a:r>
              <a:rPr lang="uk-UA" sz="2000" dirty="0"/>
              <a:t>Бізнесу потрібні подальші невеликі гранти для розвитку бізнесу, інвестицій</a:t>
            </a:r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5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294538"/>
            <a:ext cx="10616621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Чому іншому бізнесу приходити в Україну?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29" y="2318197"/>
            <a:ext cx="11003796" cy="3683358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Сьогодні фактично Україна представляє в Європі лотерею з виграв/виграв результатом</a:t>
            </a:r>
          </a:p>
          <a:p>
            <a:r>
              <a:rPr lang="uk-UA" sz="2000" dirty="0"/>
              <a:t>Україна – країна з освіченою робочою силою та багатими мінеральними ресурсами</a:t>
            </a:r>
          </a:p>
          <a:p>
            <a:r>
              <a:rPr lang="uk-UA" sz="2000" dirty="0"/>
              <a:t>Вже є багато американських та європейських компаній, що успішно працюють в Україні</a:t>
            </a:r>
          </a:p>
          <a:p>
            <a:r>
              <a:rPr lang="uk-UA" sz="2000" dirty="0"/>
              <a:t>Компанії, які зайдуть зараз, зможуть зайняти свою нішу</a:t>
            </a:r>
          </a:p>
          <a:p>
            <a:r>
              <a:rPr lang="uk-UA" sz="2000" dirty="0"/>
              <a:t>Уряд взяв на себе зобов’язання здійснити важливі реформи для поліпшення бізнес середовища</a:t>
            </a:r>
          </a:p>
          <a:p>
            <a:pPr lvl="1"/>
            <a:r>
              <a:rPr lang="uk-UA" sz="2000" dirty="0"/>
              <a:t>Сприятливе бізнес-середовище – серед однієї зі сфер реформ в Плані України, який зараз уряд розробляє під отримання коштів від </a:t>
            </a:r>
            <a:r>
              <a:rPr lang="en-US" sz="2000" dirty="0"/>
              <a:t>Ukraine Facility</a:t>
            </a:r>
          </a:p>
          <a:p>
            <a:pPr lvl="1"/>
            <a:r>
              <a:rPr lang="uk-UA" sz="2000" dirty="0"/>
              <a:t>План України міститиме ряд реформ, важливих для бізнесу</a:t>
            </a:r>
          </a:p>
          <a:p>
            <a:pPr lvl="1"/>
            <a:r>
              <a:rPr lang="uk-UA" sz="2000" dirty="0"/>
              <a:t>План України також представить бачення щодо розвитку перспективних секторів економіки</a:t>
            </a:r>
          </a:p>
          <a:p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Довіра важлива як ніколи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7" y="2318197"/>
            <a:ext cx="10636283" cy="3683358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Довіра – ключ до процвітання!</a:t>
            </a:r>
          </a:p>
          <a:p>
            <a:r>
              <a:rPr lang="uk-UA" sz="2000" dirty="0"/>
              <a:t>Саме тому важливо вчасно та в повному обсязі виконувати домашнє завдання за умовами програми МВФ</a:t>
            </a:r>
          </a:p>
          <a:p>
            <a:r>
              <a:rPr lang="uk-UA" sz="2000" dirty="0"/>
              <a:t>Виконання домашнього завдання – спільна робота</a:t>
            </a:r>
          </a:p>
          <a:p>
            <a:r>
              <a:rPr lang="uk-UA" sz="2000" dirty="0"/>
              <a:t>Громадськість може не лише </a:t>
            </a:r>
            <a:r>
              <a:rPr lang="uk-UA" sz="2000" dirty="0" err="1"/>
              <a:t>моніторити</a:t>
            </a:r>
            <a:r>
              <a:rPr lang="uk-UA" sz="2000" dirty="0"/>
              <a:t> та контролювати, але й пропонувати рішення, розробляти законодавство, підвищувати спроможність органів влади</a:t>
            </a:r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Проєкт «Контроль витрат на відновлення»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7" y="1885278"/>
            <a:ext cx="11210877" cy="4809989"/>
          </a:xfrm>
        </p:spPr>
        <p:txBody>
          <a:bodyPr anchor="t" anchorCtr="0">
            <a:normAutofit/>
          </a:bodyPr>
          <a:lstStyle/>
          <a:p>
            <a:r>
              <a:rPr lang="ru-RU" sz="2000" dirty="0" err="1"/>
              <a:t>Виконують</a:t>
            </a:r>
            <a:r>
              <a:rPr lang="ru-RU" sz="2000" dirty="0"/>
              <a:t>: Центр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, </a:t>
            </a:r>
            <a:r>
              <a:rPr lang="ru-RU" sz="2000" dirty="0" err="1"/>
              <a:t>Інститут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та </a:t>
            </a:r>
            <a:r>
              <a:rPr lang="ru-RU" sz="2000" dirty="0" err="1"/>
              <a:t>політичних</a:t>
            </a:r>
            <a:r>
              <a:rPr lang="ru-RU" sz="2000" dirty="0"/>
              <a:t> </a:t>
            </a:r>
            <a:r>
              <a:rPr lang="ru-RU" sz="2000" dirty="0" err="1"/>
              <a:t>консультацій</a:t>
            </a:r>
            <a:r>
              <a:rPr lang="ru-RU" sz="2000" dirty="0"/>
              <a:t>,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прогресу</a:t>
            </a:r>
            <a:endParaRPr lang="ru-RU" sz="2000" dirty="0"/>
          </a:p>
          <a:p>
            <a:r>
              <a:rPr lang="ru-RU" sz="2000" dirty="0"/>
              <a:t>Коли: червень 2023 року до листопада 2025 року</a:t>
            </a:r>
          </a:p>
          <a:p>
            <a:r>
              <a:rPr lang="en-US" sz="2000" b="1" dirty="0">
                <a:hlinkClick r:id="rId2"/>
              </a:rPr>
              <a:t>Big Recovery Portal</a:t>
            </a:r>
            <a:r>
              <a:rPr lang="uk-UA" sz="2000" b="1" dirty="0"/>
              <a:t>:</a:t>
            </a:r>
            <a:r>
              <a:rPr lang="uk-UA" sz="2000" dirty="0"/>
              <a:t> </a:t>
            </a:r>
            <a:r>
              <a:rPr lang="en-US" sz="2000" dirty="0">
                <a:latin typeface="Fixel" pitchFamily="2" charset="0"/>
              </a:rPr>
              <a:t>C</a:t>
            </a:r>
            <a:r>
              <a:rPr lang="ru-RU" sz="2000" dirty="0">
                <a:latin typeface="Fixel" pitchFamily="2" charset="0"/>
              </a:rPr>
              <a:t>творимо </a:t>
            </a:r>
            <a:r>
              <a:rPr lang="uk-UA" sz="2000" dirty="0">
                <a:latin typeface="Fixel" pitchFamily="2" charset="0"/>
              </a:rPr>
              <a:t>платформу </a:t>
            </a:r>
            <a:r>
              <a:rPr lang="en-US" sz="2000" dirty="0">
                <a:latin typeface="Fixel" pitchFamily="2" charset="0"/>
              </a:rPr>
              <a:t>Big Recovery Portal, </a:t>
            </a:r>
            <a:r>
              <a:rPr lang="uk-UA" sz="2000" dirty="0">
                <a:latin typeface="Fixel" pitchFamily="2" charset="0"/>
              </a:rPr>
              <a:t>яка буде використовувати дані з </a:t>
            </a:r>
            <a:r>
              <a:rPr lang="en-US" sz="2000" dirty="0">
                <a:latin typeface="Fixel" pitchFamily="2" charset="0"/>
              </a:rPr>
              <a:t>Dream </a:t>
            </a:r>
            <a:r>
              <a:rPr lang="uk-UA" sz="2000" dirty="0">
                <a:latin typeface="Fixel" pitchFamily="2" charset="0"/>
              </a:rPr>
              <a:t>та інші відкриті дані, аби</a:t>
            </a:r>
            <a:r>
              <a:rPr lang="ru-RU" sz="2000" dirty="0">
                <a:latin typeface="Fixel" pitchFamily="2" charset="0"/>
              </a:rPr>
              <a:t>:</a:t>
            </a:r>
            <a:endParaRPr lang="en-US" sz="2000" dirty="0">
              <a:latin typeface="Fixel" pitchFamily="2" charset="0"/>
            </a:endParaRPr>
          </a:p>
          <a:p>
            <a:pPr marL="1371600" indent="-457200">
              <a:buFont typeface="Arial" panose="020B0604020202020204" pitchFamily="34" charset="0"/>
              <a:buChar char="•"/>
            </a:pPr>
            <a:r>
              <a:rPr lang="uk-UA" sz="2000" noProof="1">
                <a:latin typeface="Fixel" pitchFamily="2" charset="0"/>
              </a:rPr>
              <a:t>моніторити витрати за проєктами </a:t>
            </a:r>
            <a:r>
              <a:rPr lang="uk-UA" sz="2000" dirty="0">
                <a:latin typeface="Fixel" pitchFamily="2" charset="0"/>
              </a:rPr>
              <a:t>відновлення</a:t>
            </a:r>
          </a:p>
          <a:p>
            <a:pPr marL="1371600" lvl="4" indent="-457200">
              <a:buFont typeface="Arial" panose="020B0604020202020204" pitchFamily="34" charset="0"/>
              <a:buChar char="•"/>
            </a:pPr>
            <a:r>
              <a:rPr lang="uk-UA" sz="2000" noProof="1">
                <a:latin typeface="Fixel" pitchFamily="2" charset="0"/>
              </a:rPr>
              <a:t>аналізувати пріоритетність та доцільність проєктів, їх ризики і можливі вади</a:t>
            </a:r>
          </a:p>
          <a:p>
            <a:pPr marL="1371600" lvl="4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000" noProof="1">
                <a:latin typeface="Fixel" pitchFamily="2" charset="0"/>
              </a:rPr>
              <a:t>залучати активних громадян і громадські організації до моніторингу через механізм зворотнього звʼязку</a:t>
            </a:r>
            <a:r>
              <a:rPr lang="en-US" sz="2000" dirty="0">
                <a:latin typeface="Fixel" pitchFamily="2" charset="0"/>
              </a:rPr>
              <a:t>.</a:t>
            </a:r>
            <a:endParaRPr lang="ru-RU" sz="2000" dirty="0">
              <a:latin typeface="Fixel" pitchFamily="2" charset="0"/>
            </a:endParaRPr>
          </a:p>
          <a:p>
            <a:r>
              <a:rPr lang="ru-RU" sz="2000" b="1" dirty="0" err="1"/>
              <a:t>Аналізуємо</a:t>
            </a:r>
            <a:r>
              <a:rPr lang="ru-RU" sz="2000" b="1" dirty="0"/>
              <a:t> </a:t>
            </a:r>
            <a:r>
              <a:rPr lang="ru-RU" sz="2000" b="1" dirty="0" err="1"/>
              <a:t>досвід</a:t>
            </a:r>
            <a:r>
              <a:rPr lang="ru-RU" sz="2000" b="1" dirty="0"/>
              <a:t> </a:t>
            </a:r>
            <a:r>
              <a:rPr lang="ru-RU" sz="2000" b="1" dirty="0" err="1"/>
              <a:t>відбудови</a:t>
            </a:r>
            <a:r>
              <a:rPr lang="ru-RU" sz="2000" b="1" dirty="0"/>
              <a:t>, </a:t>
            </a:r>
            <a:r>
              <a:rPr lang="ru-RU" sz="2000" b="1" dirty="0" err="1"/>
              <a:t>здійснюємо</a:t>
            </a:r>
            <a:r>
              <a:rPr lang="ru-RU" sz="2000" b="1" dirty="0"/>
              <a:t> </a:t>
            </a:r>
            <a:r>
              <a:rPr lang="ru-RU" sz="2000" b="1" dirty="0" err="1"/>
              <a:t>огляду</a:t>
            </a:r>
            <a:r>
              <a:rPr lang="ru-RU" sz="2000" b="1" dirty="0"/>
              <a:t> у </a:t>
            </a:r>
            <a:r>
              <a:rPr lang="ru-RU" sz="2000" b="1" dirty="0" err="1"/>
              <a:t>сфері</a:t>
            </a:r>
            <a:r>
              <a:rPr lang="ru-RU" sz="2000" b="1" dirty="0"/>
              <a:t> </a:t>
            </a:r>
            <a:r>
              <a:rPr lang="ru-RU" sz="2000" b="1" dirty="0" err="1"/>
              <a:t>відбудови</a:t>
            </a:r>
            <a:r>
              <a:rPr lang="ru-RU" sz="2000" b="1" dirty="0"/>
              <a:t>, </a:t>
            </a:r>
            <a:r>
              <a:rPr lang="ru-RU" sz="2000" b="1" dirty="0" err="1"/>
              <a:t>моніторинг</a:t>
            </a:r>
            <a:r>
              <a:rPr lang="ru-RU" sz="2000" b="1" dirty="0"/>
              <a:t>: </a:t>
            </a:r>
            <a:r>
              <a:rPr lang="ru-RU" sz="2000" dirty="0" err="1">
                <a:hlinkClick r:id="rId3"/>
              </a:rPr>
              <a:t>Щомісячний</a:t>
            </a:r>
            <a:r>
              <a:rPr lang="ru-RU" sz="2000" dirty="0">
                <a:hlinkClick r:id="rId3"/>
              </a:rPr>
              <a:t> </a:t>
            </a:r>
            <a:r>
              <a:rPr lang="ru-RU" sz="2000" dirty="0" err="1">
                <a:hlinkClick r:id="rId3"/>
              </a:rPr>
              <a:t>моніторинг</a:t>
            </a:r>
            <a:r>
              <a:rPr lang="ru-RU" sz="2000" dirty="0">
                <a:hlinkClick r:id="rId3"/>
              </a:rPr>
              <a:t> </a:t>
            </a:r>
            <a:r>
              <a:rPr lang="ru-RU" sz="2000" dirty="0" err="1">
                <a:hlinkClick r:id="rId3"/>
              </a:rPr>
              <a:t>відбудови</a:t>
            </a:r>
            <a:endParaRPr lang="ru-RU" sz="2000" dirty="0"/>
          </a:p>
          <a:p>
            <a:r>
              <a:rPr lang="ru-RU" sz="2000" b="1" dirty="0" err="1"/>
              <a:t>Будемо</a:t>
            </a:r>
            <a:r>
              <a:rPr lang="ru-RU" sz="2000" b="1" dirty="0"/>
              <a:t> </a:t>
            </a:r>
            <a:r>
              <a:rPr lang="ru-RU" sz="2000" b="1" dirty="0" err="1"/>
              <a:t>надавати</a:t>
            </a:r>
            <a:r>
              <a:rPr lang="ru-RU" sz="2000" b="1" dirty="0"/>
              <a:t> </a:t>
            </a:r>
            <a:r>
              <a:rPr lang="ru-RU" sz="2000" b="1" dirty="0" err="1"/>
              <a:t>Субгранти</a:t>
            </a:r>
            <a:r>
              <a:rPr lang="ru-RU" sz="2000" b="1" dirty="0"/>
              <a:t> для </a:t>
            </a:r>
            <a:r>
              <a:rPr lang="ru-RU" sz="2000" b="1" dirty="0" err="1"/>
              <a:t>регіональних</a:t>
            </a:r>
            <a:r>
              <a:rPr lang="ru-RU" sz="2000" b="1" dirty="0"/>
              <a:t> ГО на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/>
              <a:t>моніторингу</a:t>
            </a:r>
            <a:r>
              <a:rPr lang="ru-RU" sz="2000" b="1" dirty="0"/>
              <a:t> </a:t>
            </a:r>
            <a:r>
              <a:rPr lang="ru-RU" sz="2000" b="1" dirty="0" err="1"/>
              <a:t>відбудови</a:t>
            </a:r>
            <a:r>
              <a:rPr lang="ru-RU" sz="2000" b="1" dirty="0"/>
              <a:t> </a:t>
            </a:r>
            <a:r>
              <a:rPr lang="ru-RU" sz="2000" b="1"/>
              <a:t>та закупівель</a:t>
            </a:r>
            <a:endParaRPr lang="ru-RU" sz="2000" b="1" dirty="0"/>
          </a:p>
          <a:p>
            <a:endParaRPr lang="ru-RU" sz="2000" b="1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7" y="294538"/>
            <a:ext cx="10570864" cy="1033669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І насамкінець: важливі джерела даних про публічні фінанси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26B3C702-5FE2-6C26-D8FF-86A6B70A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61B72C-041C-67C3-5E50-56B76ACAF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4" t="19352" r="5476" b="9748"/>
          <a:stretch/>
        </p:blipFill>
        <p:spPr>
          <a:xfrm>
            <a:off x="696687" y="1693087"/>
            <a:ext cx="9801608" cy="4399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4E9F6D-5139-9457-9007-B9A2D907FFDC}"/>
              </a:ext>
            </a:extLst>
          </p:cNvPr>
          <p:cNvSpPr txBox="1"/>
          <p:nvPr/>
        </p:nvSpPr>
        <p:spPr>
          <a:xfrm>
            <a:off x="1030513" y="63518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Джерело: </a:t>
            </a:r>
            <a:r>
              <a:rPr lang="en-US" dirty="0">
                <a:hlinkClick r:id="rId4"/>
              </a:rPr>
              <a:t>https://edata.gov.ua/</a:t>
            </a:r>
            <a:r>
              <a:rPr lang="uk-U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3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Дякую за увагу!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uk-UA" sz="2000" dirty="0"/>
              <a:t>Телеграм канали ІЕД про економіку: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>
                <a:hlinkClick r:id="rId2"/>
              </a:rPr>
              <a:t>Економіка України</a:t>
            </a:r>
            <a:r>
              <a:rPr lang="uk-UA" sz="2000" dirty="0"/>
              <a:t> - </a:t>
            </a:r>
            <a:r>
              <a:rPr lang="en-US" sz="2000" dirty="0">
                <a:hlinkClick r:id="rId3"/>
              </a:rPr>
              <a:t>https://t.me/ukreconomic</a:t>
            </a:r>
            <a:r>
              <a:rPr lang="uk-UA" sz="2000" dirty="0"/>
              <a:t>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>
                <a:hlinkClick r:id="rId4"/>
              </a:rPr>
              <a:t>Світова економіка </a:t>
            </a:r>
            <a:r>
              <a:rPr lang="uk-UA" sz="2000" dirty="0"/>
              <a:t>- </a:t>
            </a:r>
            <a:r>
              <a:rPr lang="en-US" sz="2000" dirty="0">
                <a:hlinkClick r:id="rId4"/>
              </a:rPr>
              <a:t>https://t.me/world_w_ukr</a:t>
            </a:r>
            <a:r>
              <a:rPr lang="uk-UA" sz="2000" dirty="0"/>
              <a:t>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>
                <a:hlinkClick r:id="rId5"/>
              </a:rPr>
              <a:t>Від санкцій до репарацій / </a:t>
            </a:r>
            <a:r>
              <a:rPr lang="uk-UA" sz="2000" dirty="0" err="1">
                <a:hlinkClick r:id="rId5"/>
              </a:rPr>
              <a:t>росія</a:t>
            </a:r>
            <a:r>
              <a:rPr lang="uk-UA" sz="2000" dirty="0"/>
              <a:t> - </a:t>
            </a:r>
            <a:r>
              <a:rPr lang="en-US" sz="2000" dirty="0">
                <a:hlinkClick r:id="rId5"/>
              </a:rPr>
              <a:t>https://t.me/sanctions_a_enemy</a:t>
            </a:r>
            <a:r>
              <a:rPr lang="uk-UA" sz="2000" dirty="0"/>
              <a:t>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0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53" y="335696"/>
            <a:ext cx="9895951" cy="1033669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FF"/>
                </a:solidFill>
              </a:rPr>
              <a:t>Війна призвела до суттєвих економічних втрат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70" y="1885278"/>
            <a:ext cx="4604662" cy="4678183"/>
          </a:xfrm>
        </p:spPr>
        <p:txBody>
          <a:bodyPr anchor="t" anchorCtr="0">
            <a:normAutofit lnSpcReduction="10000"/>
          </a:bodyPr>
          <a:lstStyle/>
          <a:p>
            <a:r>
              <a:rPr lang="uk-UA" sz="2000" dirty="0"/>
              <a:t>Реальний ВВП скоротився на 29,1% у 2022 році</a:t>
            </a:r>
          </a:p>
          <a:p>
            <a:r>
              <a:rPr lang="uk-UA" sz="2000" dirty="0"/>
              <a:t>За даними </a:t>
            </a:r>
            <a:r>
              <a:rPr lang="uk-UA" sz="2000" dirty="0" err="1"/>
              <a:t>Держстату</a:t>
            </a:r>
            <a:r>
              <a:rPr lang="uk-UA" sz="2000" dirty="0"/>
              <a:t> реальний ВВП зріс на 19,5% дпр (до попереднього року) в ІІ кварталі</a:t>
            </a:r>
          </a:p>
          <a:p>
            <a:pPr marL="261938" indent="0">
              <a:buNone/>
            </a:pPr>
            <a:r>
              <a:rPr lang="ru-RU" sz="2000" dirty="0"/>
              <a:t>😢 </a:t>
            </a:r>
            <a:r>
              <a:rPr lang="ru-RU" sz="2000" dirty="0" err="1"/>
              <a:t>Однак</a:t>
            </a:r>
            <a:r>
              <a:rPr lang="ru-RU" sz="2000" dirty="0"/>
              <a:t>, </a:t>
            </a:r>
            <a:r>
              <a:rPr lang="ru-RU" sz="2000" dirty="0" err="1"/>
              <a:t>реальний</a:t>
            </a:r>
            <a:r>
              <a:rPr lang="ru-RU" sz="2000" dirty="0"/>
              <a:t> ВВП </a:t>
            </a:r>
            <a:r>
              <a:rPr lang="ru-RU" sz="2000" dirty="0" err="1"/>
              <a:t>залишився</a:t>
            </a:r>
            <a:r>
              <a:rPr lang="ru-RU" sz="2000" dirty="0"/>
              <a:t> за </a:t>
            </a:r>
            <a:r>
              <a:rPr lang="ru-RU" sz="2000" dirty="0" err="1"/>
              <a:t>оцінкою</a:t>
            </a:r>
            <a:r>
              <a:rPr lang="ru-RU" sz="2000" dirty="0"/>
              <a:t> на </a:t>
            </a:r>
            <a:r>
              <a:rPr lang="ru-RU" sz="2000" dirty="0" err="1"/>
              <a:t>близько</a:t>
            </a:r>
            <a:r>
              <a:rPr lang="ru-RU" sz="2000" dirty="0"/>
              <a:t> 23%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2021 року</a:t>
            </a:r>
          </a:p>
          <a:p>
            <a:r>
              <a:rPr lang="uk-UA" sz="2000" dirty="0"/>
              <a:t>У вересні за оцінкою ІЕД реальний </a:t>
            </a:r>
            <a:r>
              <a:rPr lang="uk-UA" sz="2000" dirty="0">
                <a:hlinkClick r:id="rId2"/>
              </a:rPr>
              <a:t>ВВП зріс на 12% дпр</a:t>
            </a:r>
            <a:endParaRPr lang="uk-UA" sz="2000" dirty="0"/>
          </a:p>
          <a:p>
            <a:pPr marL="261938" indent="0">
              <a:buNone/>
            </a:pPr>
            <a:r>
              <a:rPr lang="ru-RU" sz="2000" dirty="0"/>
              <a:t>🌞 Хороша </a:t>
            </a:r>
            <a:r>
              <a:rPr lang="ru-RU" sz="2000" dirty="0" err="1"/>
              <a:t>сонячна</a:t>
            </a:r>
            <a:r>
              <a:rPr lang="ru-RU" sz="2000" dirty="0"/>
              <a:t> погода вересня </a:t>
            </a:r>
            <a:r>
              <a:rPr lang="ru-RU" sz="2000" dirty="0" err="1"/>
              <a:t>сприяла</a:t>
            </a:r>
            <a:r>
              <a:rPr lang="ru-RU" sz="2000" dirty="0"/>
              <a:t> </a:t>
            </a:r>
            <a:r>
              <a:rPr lang="ru-RU" sz="2000" dirty="0" err="1"/>
              <a:t>високим</a:t>
            </a:r>
            <a:r>
              <a:rPr lang="ru-RU" sz="2000" dirty="0"/>
              <a:t> темпам </a:t>
            </a:r>
            <a:r>
              <a:rPr lang="ru-RU" sz="2000" dirty="0" err="1"/>
              <a:t>збору</a:t>
            </a:r>
            <a:r>
              <a:rPr lang="ru-RU" sz="2000" dirty="0"/>
              <a:t> </a:t>
            </a:r>
            <a:r>
              <a:rPr lang="ru-RU" sz="2000" dirty="0" err="1"/>
              <a:t>врожаю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як </a:t>
            </a:r>
            <a:r>
              <a:rPr lang="ru-RU" sz="2000" dirty="0" err="1"/>
              <a:t>минулого</a:t>
            </a:r>
            <a:r>
              <a:rPr lang="ru-RU" sz="2000" dirty="0"/>
              <a:t> року </a:t>
            </a:r>
            <a:r>
              <a:rPr lang="ru-RU" sz="2000" dirty="0" err="1"/>
              <a:t>навпаки</a:t>
            </a:r>
            <a:r>
              <a:rPr lang="ru-RU" sz="2000" dirty="0"/>
              <a:t> </a:t>
            </a:r>
            <a:r>
              <a:rPr lang="ru-RU" sz="2000" dirty="0" err="1"/>
              <a:t>постійні</a:t>
            </a:r>
            <a:r>
              <a:rPr lang="ru-RU" sz="2000" dirty="0"/>
              <a:t> 💦 </a:t>
            </a:r>
            <a:r>
              <a:rPr lang="ru-RU" sz="2000" dirty="0" err="1"/>
              <a:t>заважали</a:t>
            </a:r>
            <a:r>
              <a:rPr lang="ru-RU" sz="2000" dirty="0"/>
              <a:t> </a:t>
            </a:r>
            <a:r>
              <a:rPr lang="ru-RU" sz="2000" dirty="0" err="1"/>
              <a:t>збирати</a:t>
            </a:r>
            <a:r>
              <a:rPr lang="ru-RU" sz="2000" dirty="0"/>
              <a:t> </a:t>
            </a:r>
            <a:r>
              <a:rPr lang="ru-RU" sz="2000" dirty="0" err="1"/>
              <a:t>врожай</a:t>
            </a:r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5CDEB5F6-9F3D-6F09-1BE6-1BA099865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3D4B43E4-5D0F-E38A-C2EF-37D707908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435631"/>
              </p:ext>
            </p:extLst>
          </p:nvPr>
        </p:nvGraphicFramePr>
        <p:xfrm>
          <a:off x="5109029" y="1923786"/>
          <a:ext cx="6722201" cy="399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7DF36C-5A70-91A0-DCB9-9FBFA82F0B33}"/>
              </a:ext>
            </a:extLst>
          </p:cNvPr>
          <p:cNvSpPr txBox="1"/>
          <p:nvPr/>
        </p:nvSpPr>
        <p:spPr>
          <a:xfrm>
            <a:off x="5326201" y="154776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400"/>
              </a:spcAft>
              <a:tabLst>
                <a:tab pos="180340" algn="l"/>
              </a:tabLst>
            </a:pPr>
            <a:r>
              <a:rPr lang="uk-UA" sz="16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Внески до реального ВВП, </a:t>
            </a:r>
            <a:r>
              <a:rPr lang="uk-UA" sz="1600" b="1" i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uk-UA" sz="16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09595-618A-8F09-A010-23DBC8E96470}"/>
              </a:ext>
            </a:extLst>
          </p:cNvPr>
          <p:cNvSpPr txBox="1"/>
          <p:nvPr/>
        </p:nvSpPr>
        <p:spPr>
          <a:xfrm>
            <a:off x="5422129" y="600346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Джерело: оцінка ІЕД / </a:t>
            </a:r>
            <a:r>
              <a:rPr lang="uk-UA" sz="1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МЕМУ №225</a:t>
            </a:r>
            <a:r>
              <a:rPr lang="uk-UA" sz="1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877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53" y="335696"/>
            <a:ext cx="11357077" cy="1033669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FFFF"/>
                </a:solidFill>
              </a:rPr>
              <a:t>Інфляція стрімко зросла, але потім сповільнилась</a:t>
            </a:r>
            <a:br>
              <a:rPr lang="uk-UA" sz="4000" b="1" dirty="0">
                <a:solidFill>
                  <a:srgbClr val="FFFFFF"/>
                </a:solidFill>
              </a:rPr>
            </a:br>
            <a:r>
              <a:rPr lang="uk-UA" sz="4000" b="1" dirty="0">
                <a:solidFill>
                  <a:srgbClr val="FFFFFF"/>
                </a:solidFill>
              </a:rPr>
              <a:t>Міжнародні резерви високі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5CDEB5F6-9F3D-6F09-1BE6-1BA09986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DF36C-5A70-91A0-DCB9-9FBFA82F0B33}"/>
              </a:ext>
            </a:extLst>
          </p:cNvPr>
          <p:cNvSpPr txBox="1"/>
          <p:nvPr/>
        </p:nvSpPr>
        <p:spPr>
          <a:xfrm>
            <a:off x="459350" y="170506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Споживча інфляція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09595-618A-8F09-A010-23DBC8E96470}"/>
              </a:ext>
            </a:extLst>
          </p:cNvPr>
          <p:cNvSpPr txBox="1"/>
          <p:nvPr/>
        </p:nvSpPr>
        <p:spPr>
          <a:xfrm>
            <a:off x="633153" y="624530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Джерело: оцінка ІЕД / </a:t>
            </a: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МЕМУ №225</a:t>
            </a: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Діаграма 12">
            <a:extLst>
              <a:ext uri="{FF2B5EF4-FFF2-40B4-BE49-F238E27FC236}">
                <a16:creationId xmlns:a16="http://schemas.microsoft.com/office/drawing/2014/main" id="{9A99B0D3-A8B0-FB51-7FD3-B7C5D53FA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67943"/>
              </p:ext>
            </p:extLst>
          </p:nvPr>
        </p:nvGraphicFramePr>
        <p:xfrm>
          <a:off x="459350" y="2235127"/>
          <a:ext cx="6269803" cy="395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іаграма 14">
            <a:extLst>
              <a:ext uri="{FF2B5EF4-FFF2-40B4-BE49-F238E27FC236}">
                <a16:creationId xmlns:a16="http://schemas.microsoft.com/office/drawing/2014/main" id="{58A53907-492D-F915-4224-E84ED938F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22790"/>
              </p:ext>
            </p:extLst>
          </p:nvPr>
        </p:nvGraphicFramePr>
        <p:xfrm>
          <a:off x="7073284" y="1705061"/>
          <a:ext cx="4906906" cy="446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3203233-BF5B-301C-FF47-1830AB8503A5}"/>
              </a:ext>
            </a:extLst>
          </p:cNvPr>
          <p:cNvSpPr txBox="1"/>
          <p:nvPr/>
        </p:nvSpPr>
        <p:spPr>
          <a:xfrm>
            <a:off x="1489364" y="2235127"/>
            <a:ext cx="201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Підвищення тарифів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53" y="335696"/>
            <a:ext cx="11357077" cy="1033669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FFFF"/>
                </a:solidFill>
              </a:rPr>
              <a:t>Імпорт товарів вже майже відновився, а експорт </a:t>
            </a:r>
            <a:br>
              <a:rPr lang="uk-UA" sz="4000" b="1" dirty="0">
                <a:solidFill>
                  <a:srgbClr val="FFFFFF"/>
                </a:solidFill>
              </a:rPr>
            </a:br>
            <a:r>
              <a:rPr lang="uk-UA" sz="4000" b="1" dirty="0">
                <a:solidFill>
                  <a:srgbClr val="FFFFFF"/>
                </a:solidFill>
              </a:rPr>
              <a:t>суттєво нижчий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5CDEB5F6-9F3D-6F09-1BE6-1BA09986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DF36C-5A70-91A0-DCB9-9FBFA82F0B33}"/>
              </a:ext>
            </a:extLst>
          </p:cNvPr>
          <p:cNvSpPr txBox="1"/>
          <p:nvPr/>
        </p:nvSpPr>
        <p:spPr>
          <a:xfrm>
            <a:off x="611326" y="1689490"/>
            <a:ext cx="8610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товарами, млрд дол. США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09595-618A-8F09-A010-23DBC8E96470}"/>
              </a:ext>
            </a:extLst>
          </p:cNvPr>
          <p:cNvSpPr txBox="1"/>
          <p:nvPr/>
        </p:nvSpPr>
        <p:spPr>
          <a:xfrm>
            <a:off x="726142" y="618813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Джерело: оцінка ІЕД / </a:t>
            </a: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МЕМУ №225</a:t>
            </a: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A graph of 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5974A91C-B178-99CE-C616-C6D6C056D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173"/>
          <a:stretch/>
        </p:blipFill>
        <p:spPr bwMode="auto">
          <a:xfrm>
            <a:off x="611327" y="2291304"/>
            <a:ext cx="10810874" cy="3705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45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70" y="278535"/>
            <a:ext cx="9895951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Бізнес стикнувся з новими викликами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18" y="1701651"/>
            <a:ext cx="5291367" cy="4834106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Небезпека працювати – одна з найбільших переваг для роботи бізнесу після 24 лютого 2022 року – </a:t>
            </a:r>
            <a:r>
              <a:rPr lang="uk-UA" sz="2000" dirty="0">
                <a:solidFill>
                  <a:srgbClr val="C00000"/>
                </a:solidFill>
              </a:rPr>
              <a:t>потреба в страхуванні воєнних ризиків</a:t>
            </a:r>
            <a:endParaRPr lang="uk-UA" sz="2000" dirty="0"/>
          </a:p>
          <a:p>
            <a:r>
              <a:rPr lang="uk-UA" sz="2000" dirty="0"/>
              <a:t>З жовтня 2022 по березень 2023 року – важливою перешкодою було відключення електроенергії – </a:t>
            </a:r>
            <a:r>
              <a:rPr lang="uk-UA" sz="2000" dirty="0">
                <a:solidFill>
                  <a:srgbClr val="C00000"/>
                </a:solidFill>
              </a:rPr>
              <a:t>треба інвестиції в стійкість</a:t>
            </a:r>
            <a:endParaRPr lang="uk-UA" sz="2000" dirty="0"/>
          </a:p>
          <a:p>
            <a:r>
              <a:rPr lang="uk-UA" sz="2000" dirty="0"/>
              <a:t>Логістика – ще одна нова перешкода під час повномасштабної війни -</a:t>
            </a:r>
            <a:r>
              <a:rPr lang="uk-UA" sz="2000" dirty="0">
                <a:solidFill>
                  <a:srgbClr val="C00000"/>
                </a:solidFill>
              </a:rPr>
              <a:t> потрібні інвестиції</a:t>
            </a:r>
            <a:endParaRPr lang="uk-UA" sz="2000" dirty="0"/>
          </a:p>
          <a:p>
            <a:pPr marL="536575" indent="-274638"/>
            <a:r>
              <a:rPr lang="uk-UA" sz="2000" dirty="0"/>
              <a:t>Заблоковані морські порти</a:t>
            </a:r>
          </a:p>
          <a:p>
            <a:pPr marL="536575" indent="-274638"/>
            <a:r>
              <a:rPr lang="uk-UA" sz="2000" dirty="0"/>
              <a:t>Черги на залізниці та авто на західному кордоні</a:t>
            </a:r>
          </a:p>
          <a:p>
            <a:r>
              <a:rPr lang="uk-UA" sz="2000" dirty="0"/>
              <a:t>Останнім часом </a:t>
            </a:r>
            <a:r>
              <a:rPr lang="uk-UA" sz="2000" dirty="0" err="1"/>
              <a:t>критичніть</a:t>
            </a:r>
            <a:r>
              <a:rPr lang="uk-UA" sz="2000" dirty="0"/>
              <a:t> робочої сили зросла – </a:t>
            </a:r>
            <a:r>
              <a:rPr lang="uk-UA" sz="2000" dirty="0">
                <a:solidFill>
                  <a:srgbClr val="C00000"/>
                </a:solidFill>
              </a:rPr>
              <a:t>інтеграція в робочу сили </a:t>
            </a:r>
            <a:endParaRPr lang="uk-UA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DA944-5751-2B22-A2AF-CB7D789B35C1}"/>
              </a:ext>
            </a:extLst>
          </p:cNvPr>
          <p:cNvSpPr txBox="1"/>
          <p:nvPr/>
        </p:nvSpPr>
        <p:spPr>
          <a:xfrm>
            <a:off x="5109029" y="6520560"/>
            <a:ext cx="66679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Джерело</a:t>
            </a:r>
            <a:r>
              <a:rPr lang="ru-RU" sz="11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sz="11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Нове</a:t>
            </a:r>
            <a:r>
              <a:rPr lang="ru-RU" sz="11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1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щомісячне</a:t>
            </a:r>
            <a:r>
              <a:rPr lang="ru-RU" sz="11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1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опитування</a:t>
            </a:r>
            <a:r>
              <a:rPr lang="ru-RU" sz="11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1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підприємств</a:t>
            </a:r>
            <a:r>
              <a:rPr lang="ru-RU" sz="11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ІЕД, </a:t>
            </a:r>
            <a:r>
              <a:rPr lang="ru-RU" sz="11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#17, (08/2023) </a:t>
            </a:r>
            <a:endParaRPr lang="en-US" sz="11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F45B3-1E62-0F0C-513A-D9A4CFEEE858}"/>
              </a:ext>
            </a:extLst>
          </p:cNvPr>
          <p:cNvSpPr txBox="1"/>
          <p:nvPr/>
        </p:nvSpPr>
        <p:spPr>
          <a:xfrm>
            <a:off x="5680941" y="1547763"/>
            <a:ext cx="5741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400"/>
              </a:spcAft>
              <a:tabLst>
                <a:tab pos="180340" algn="l"/>
              </a:tabLst>
            </a:pPr>
            <a:r>
              <a:rPr lang="uk-UA" sz="14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перешкоди розвитку бізнесу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712D088E-F5D1-1383-44E9-2D3FD00EE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4"/>
          <a:stretch/>
        </p:blipFill>
        <p:spPr>
          <a:xfrm>
            <a:off x="5680945" y="1832991"/>
            <a:ext cx="6299200" cy="4702766"/>
          </a:xfrm>
          <a:prstGeom prst="rect">
            <a:avLst/>
          </a:prstGeom>
        </p:spPr>
      </p:pic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FA53007D-4ADC-4A57-3B73-D85790410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231676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94538"/>
            <a:ext cx="10701493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Кількість населення скоротилась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51" y="2148114"/>
            <a:ext cx="11089435" cy="4281715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Нас стало менше – за різними оцінками близько 6 млн осіб виїхало з країни (передусім жінки та діти) – </a:t>
            </a:r>
            <a:r>
              <a:rPr lang="uk-UA" sz="2000" dirty="0">
                <a:solidFill>
                  <a:srgbClr val="C00000"/>
                </a:solidFill>
              </a:rPr>
              <a:t>ризик для відбудови</a:t>
            </a:r>
          </a:p>
          <a:p>
            <a:r>
              <a:rPr lang="uk-UA" sz="2000" dirty="0"/>
              <a:t>Кількість внутрішньо переміщених осіб (ВПО) – понад 4 млн осіб – зміна кількості та структури населення за регіонами</a:t>
            </a:r>
          </a:p>
          <a:p>
            <a:pPr lvl="1"/>
            <a:r>
              <a:rPr lang="uk-UA" sz="2000" dirty="0" err="1">
                <a:solidFill>
                  <a:srgbClr val="C00000"/>
                </a:solidFill>
              </a:rPr>
              <a:t>Держстат</a:t>
            </a:r>
            <a:r>
              <a:rPr lang="uk-UA" sz="2000" dirty="0">
                <a:solidFill>
                  <a:srgbClr val="C00000"/>
                </a:solidFill>
              </a:rPr>
              <a:t> не оприлюднює зараз дані щодо населення</a:t>
            </a:r>
          </a:p>
          <a:p>
            <a:r>
              <a:rPr lang="uk-UA" sz="2000" dirty="0"/>
              <a:t>За оцінкою Світового банку рівень бідності зріс до 25% населення на початок 2023 року</a:t>
            </a:r>
          </a:p>
          <a:p>
            <a:r>
              <a:rPr lang="uk-UA" sz="2000" dirty="0">
                <a:solidFill>
                  <a:srgbClr val="C00000"/>
                </a:solidFill>
              </a:rPr>
              <a:t>Важливо фінансувати надалі зарплати та соціальні виплати</a:t>
            </a:r>
          </a:p>
          <a:p>
            <a:r>
              <a:rPr lang="uk-UA" sz="2000" b="1" dirty="0"/>
              <a:t>Соціальні виплати та зарплати сьогодні фінансують за рахунок міжнародної допомоги</a:t>
            </a:r>
          </a:p>
          <a:p>
            <a:r>
              <a:rPr lang="uk-UA" sz="2000" dirty="0"/>
              <a:t>Внутрішні джерела – податкові та неподаткові надходження + внутрішні запозичення – ледве покривають видатки на оборону та безпеку</a:t>
            </a:r>
          </a:p>
          <a:p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1" y="294538"/>
            <a:ext cx="10686979" cy="1033669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Міжнародна допомога надважлива для стійкості України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26B3C702-5FE2-6C26-D8FF-86A6B70A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3A663CC-00BB-657D-B3B3-031C35B96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b="2221"/>
          <a:stretch/>
        </p:blipFill>
        <p:spPr bwMode="auto">
          <a:xfrm>
            <a:off x="580571" y="1622745"/>
            <a:ext cx="9724571" cy="50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7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Бюджетна ситуація складна і у 2024 році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3B6CF5A4-9B53-457A-6737-10A0A5D0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F1DF0-1F9D-07FE-2D87-48A290ECBEA2}"/>
              </a:ext>
            </a:extLst>
          </p:cNvPr>
          <p:cNvSpPr txBox="1"/>
          <p:nvPr/>
        </p:nvSpPr>
        <p:spPr>
          <a:xfrm>
            <a:off x="6419559" y="1629996"/>
            <a:ext cx="5697001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2000" b="1" i="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Доходи та видатки державного бюджету</a:t>
            </a:r>
            <a:endParaRPr lang="en-US" sz="2000" cap="none" dirty="0"/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08E8B7D6-7343-BD36-4531-A9C297F50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50561"/>
              </p:ext>
            </p:extLst>
          </p:nvPr>
        </p:nvGraphicFramePr>
        <p:xfrm>
          <a:off x="323559" y="1629996"/>
          <a:ext cx="5772441" cy="468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3">
            <a:extLst>
              <a:ext uri="{FF2B5EF4-FFF2-40B4-BE49-F238E27FC236}">
                <a16:creationId xmlns:a16="http://schemas.microsoft.com/office/drawing/2014/main" id="{3D73F898-74CD-4182-BAEB-A7DED3E39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485472"/>
              </p:ext>
            </p:extLst>
          </p:nvPr>
        </p:nvGraphicFramePr>
        <p:xfrm>
          <a:off x="6304362" y="1662224"/>
          <a:ext cx="5772441" cy="468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376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8DB8-D36D-C443-F920-910B7891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23" y="294538"/>
            <a:ext cx="10554628" cy="1033669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Поки що міжнародне фінансування не гарантоване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91DAA4-6E54-D5B4-44D4-1970F8A6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5"/>
            <a:ext cx="11443347" cy="4940717"/>
          </a:xfrm>
        </p:spPr>
        <p:txBody>
          <a:bodyPr anchor="t" anchorCtr="0">
            <a:normAutofit/>
          </a:bodyPr>
          <a:lstStyle/>
          <a:p>
            <a:r>
              <a:rPr lang="uk-UA" sz="2000" dirty="0"/>
              <a:t>Потреба в міжнародному фінансуванні – 42 млрд дол. США</a:t>
            </a:r>
          </a:p>
          <a:p>
            <a:r>
              <a:rPr lang="uk-UA" sz="2000" dirty="0"/>
              <a:t>МВФ: є програма, надане фінансування близьке до виплат перед Фондом. Щоб отримати фінансування потрібно виконати домашнє завдання:</a:t>
            </a:r>
          </a:p>
          <a:p>
            <a:pPr lvl="1"/>
            <a:r>
              <a:rPr lang="uk-UA" sz="2000" dirty="0"/>
              <a:t>Програма визначає структурні маяки (реформи) та індикатори, які Україна має виконати для отримання позики</a:t>
            </a:r>
          </a:p>
          <a:p>
            <a:pPr lvl="1"/>
            <a:r>
              <a:rPr lang="uk-UA" sz="2000" dirty="0"/>
              <a:t>Маяки спрямовані збільшити фіскальну стійкість та сприяти макроекономічному відновленню</a:t>
            </a:r>
          </a:p>
          <a:p>
            <a:pPr lvl="1"/>
            <a:r>
              <a:rPr lang="uk-UA" sz="2000" dirty="0"/>
              <a:t>Наявність програми МВФ – сигнал для інших, що реформи тривають</a:t>
            </a:r>
          </a:p>
          <a:p>
            <a:r>
              <a:rPr lang="uk-UA" sz="2000" dirty="0"/>
              <a:t>США: у 2023 році надавали гранти (важливо, оскільки не треба віддавати), але поки що не проголосували за подальше фінансування – чекаємо, але </a:t>
            </a:r>
            <a:r>
              <a:rPr lang="uk-UA" sz="2000" dirty="0">
                <a:solidFill>
                  <a:srgbClr val="C00000"/>
                </a:solidFill>
              </a:rPr>
              <a:t>високий ризик</a:t>
            </a:r>
            <a:endParaRPr lang="uk-UA" sz="2000" dirty="0"/>
          </a:p>
          <a:p>
            <a:r>
              <a:rPr lang="uk-UA" sz="2000" dirty="0"/>
              <a:t>ЄС: Єврокомісія ініціювала </a:t>
            </a:r>
            <a:r>
              <a:rPr lang="en-US" sz="2000" dirty="0"/>
              <a:t>Ukraine Facility</a:t>
            </a:r>
            <a:r>
              <a:rPr lang="uk-UA" sz="2000" dirty="0"/>
              <a:t> – чотирирічна програма на суму 50 млрд євро:</a:t>
            </a:r>
          </a:p>
          <a:p>
            <a:pPr lvl="1"/>
            <a:r>
              <a:rPr lang="uk-UA" sz="2000" dirty="0"/>
              <a:t>39 млрд євро (якщо без змін) – бюджетна підтримка – для стійкості та фінансування нагальних </a:t>
            </a:r>
            <a:r>
              <a:rPr lang="uk-UA" sz="2000" b="1" dirty="0"/>
              <a:t>поточних</a:t>
            </a:r>
            <a:r>
              <a:rPr lang="uk-UA" sz="2000" dirty="0"/>
              <a:t> видатків</a:t>
            </a:r>
          </a:p>
          <a:p>
            <a:pPr lvl="1"/>
            <a:r>
              <a:rPr lang="uk-UA" sz="2000" dirty="0"/>
              <a:t>8 млрд євро буде надано для інвестиційних гарантій</a:t>
            </a:r>
          </a:p>
          <a:p>
            <a:pPr lvl="1"/>
            <a:r>
              <a:rPr lang="uk-UA" sz="2000" dirty="0"/>
              <a:t>Решта – субсидія на покриття відсоткової ставки та МТД</a:t>
            </a:r>
          </a:p>
          <a:p>
            <a:endParaRPr lang="en-US" sz="2000" dirty="0"/>
          </a:p>
        </p:txBody>
      </p:sp>
      <p:pic>
        <p:nvPicPr>
          <p:cNvPr id="4" name="Picture 3" descr="A black screen with white spots&#10;&#10;Description automatically generated">
            <a:extLst>
              <a:ext uri="{FF2B5EF4-FFF2-40B4-BE49-F238E27FC236}">
                <a16:creationId xmlns:a16="http://schemas.microsoft.com/office/drawing/2014/main" id="{26B3C702-5FE2-6C26-D8FF-86A6B70A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4" y="6188133"/>
            <a:ext cx="201748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5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1455</Words>
  <Application>Microsoft Office PowerPoint</Application>
  <PresentationFormat>Широкий екран</PresentationFormat>
  <Paragraphs>124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Fixel</vt:lpstr>
      <vt:lpstr>Verdana</vt:lpstr>
      <vt:lpstr>Тема Office</vt:lpstr>
      <vt:lpstr>Огляд макроекономічних показників України в контексті та завданих збитків, страхування воєнних ризиків, залучення бізнесу до відбудови</vt:lpstr>
      <vt:lpstr>Війна призвела до суттєвих економічних втрат</vt:lpstr>
      <vt:lpstr>Інфляція стрімко зросла, але потім сповільнилась Міжнародні резерви високі</vt:lpstr>
      <vt:lpstr>Імпорт товарів вже майже відновився, а експорт  суттєво нижчий</vt:lpstr>
      <vt:lpstr>Бізнес стикнувся з новими викликами</vt:lpstr>
      <vt:lpstr>Кількість населення скоротилась</vt:lpstr>
      <vt:lpstr>Міжнародна допомога надважлива для стійкості України</vt:lpstr>
      <vt:lpstr>Бюджетна ситуація складна і у 2024 році</vt:lpstr>
      <vt:lpstr>Поки що міжнародне фінансування не гарантоване</vt:lpstr>
      <vt:lpstr>Отже: більше допомоги, особливо грантів</vt:lpstr>
      <vt:lpstr>Що з фінансуванням відбудови?</vt:lpstr>
      <vt:lpstr>Чому допомагати Україні?</vt:lpstr>
      <vt:lpstr>Страхування воєнних ризиків</vt:lpstr>
      <vt:lpstr>Бізнесу також потрібні подальші програми підтримки</vt:lpstr>
      <vt:lpstr>Чому іншому бізнесу приходити в Україну?</vt:lpstr>
      <vt:lpstr>Довіра важлива як ніколи</vt:lpstr>
      <vt:lpstr>Проєкт «Контроль витрат на відновлення»</vt:lpstr>
      <vt:lpstr>І насамкінець: важливі джерела даних про публічні фінанси</vt:lpstr>
      <vt:lpstr>Дякую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макроекономічних показників України в контексті та завданих збитків, страхування воєнних ризиків, залучення бізнесу до відбудови</dc:title>
  <dc:creator>Oleksandra Betliy</dc:creator>
  <cp:lastModifiedBy>Oleksandra Betliy</cp:lastModifiedBy>
  <cp:revision>27</cp:revision>
  <dcterms:created xsi:type="dcterms:W3CDTF">2023-10-16T22:48:53Z</dcterms:created>
  <dcterms:modified xsi:type="dcterms:W3CDTF">2023-10-17T05:54:06Z</dcterms:modified>
</cp:coreProperties>
</file>