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135"/>
    <a:srgbClr val="552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02"/>
    <p:restoredTop sz="94666"/>
  </p:normalViewPr>
  <p:slideViewPr>
    <p:cSldViewPr snapToGrid="0" snapToObjects="1">
      <p:cViewPr varScale="1">
        <p:scale>
          <a:sx n="85" d="100"/>
          <a:sy n="85" d="100"/>
        </p:scale>
        <p:origin x="72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B35D2-5CDF-E64E-BAE3-54F779AE4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AB53F6-0A78-B449-BFE1-7714531E5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61406C-6FA4-9D44-808C-AD07675A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A5B6-54DE-034C-9A6C-F8D2BE488597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12BE81-BDF6-BA49-BDD0-7CD8BBE46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641FDD-32EB-5449-B0A3-B499280CE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E27-74C7-E14D-BF71-9E240F54EEB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1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A3484-C571-D442-AD36-A5BFB7AB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91F196-EFBB-2641-AED7-02586714C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C9449B-C714-2641-90A1-5612DA4CD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A5B6-54DE-034C-9A6C-F8D2BE488597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05B9E-32B5-1749-B8B9-A6001E3E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D63C7-BDDA-4145-BA5C-318C945D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E27-74C7-E14D-BF71-9E240F54EEB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10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0AC72A-145F-F841-8DB1-BBFD2D09D2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6EA98D-0D66-A148-8454-FF2D5DC15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0104EC-5A14-7A47-B14D-FD2790790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A5B6-54DE-034C-9A6C-F8D2BE488597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42AA-A61A-4B4D-AB8C-96600CA20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0206E-9D75-3C4A-9E3D-7DA168A5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E27-74C7-E14D-BF71-9E240F54EEB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49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279AB-56E0-3245-9C8E-366DC6F43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2A0757-D294-6041-8E9B-CD6A5AB13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43A034-A51A-B840-AAE9-C0ACC0BBD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A5B6-54DE-034C-9A6C-F8D2BE488597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438830-C072-8646-BBD1-2F4E3E964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74F77F-8D7C-A543-9B8F-73D698A5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E27-74C7-E14D-BF71-9E240F54EEB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03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DC4BF-5D1F-AF43-9CFD-05A16D1B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6E958F-9BF1-5B45-9818-EC893DE98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4979B5-A137-2A4E-8A5B-A2E561154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A5B6-54DE-034C-9A6C-F8D2BE488597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2B788-84FB-D446-A5B7-1A96FE8CA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235A8-CC4C-444D-9808-4C2BD54C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E27-74C7-E14D-BF71-9E240F54EEB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88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C9119-BE42-7C4D-A4F9-F1E853D1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DC1466-F3F7-6341-82B0-B51206D56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901F80-C0A0-A44E-B112-4A29C7ED3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466835-558A-4046-A01A-B3085CDB6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A5B6-54DE-034C-9A6C-F8D2BE488597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C36FE3-91E7-F747-9586-88CBF6BFB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628C17-6205-C647-9FC2-FAD7C4867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E27-74C7-E14D-BF71-9E240F54EEB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55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ACEFB-07D0-9340-8AC9-9C832D79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7986BD-7A77-3B4C-901E-E08CF7F01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4E058E-A626-EC4E-91F3-E3532DB41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93520C-0941-B74F-A252-BB3F0FB175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DE212D-DA73-094C-995D-73ACB3258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4D1893-DE9B-A649-BFCA-382041C90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A5B6-54DE-034C-9A6C-F8D2BE488597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09D273-C8C9-4F48-8D2F-C95D00C8E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6CD38E-5AC2-1543-9165-21ABA878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E27-74C7-E14D-BF71-9E240F54EEB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48121-5F3C-3A40-8590-FE32D7DA9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6E7B81-C3CA-B449-9D37-E35064E2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A5B6-54DE-034C-9A6C-F8D2BE488597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51B929-70F7-0B4D-942A-25CD660D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324E68-FFD5-7440-8615-8E7F56228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E27-74C7-E14D-BF71-9E240F54EEB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A78283-F5A5-A645-9587-53972F120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A5B6-54DE-034C-9A6C-F8D2BE488597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77A97-B090-C54E-AADE-1E177D06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167D3D-BFD1-324C-B2E3-3AFFFBE5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E27-74C7-E14D-BF71-9E240F54EEB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9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EBC99-706D-B746-A97C-D5081EEE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AC7052-A333-EE42-92A9-098196894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B6A2F2-EB4D-BC4C-B4CC-133F7AB27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D2AA75-EA35-FC45-B58D-568BD9E66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A5B6-54DE-034C-9A6C-F8D2BE488597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21D98-4BFC-4C45-A855-3A704DABE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410F69-1E05-8E49-8DAA-77E69B3D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E27-74C7-E14D-BF71-9E240F54EEB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5929C-D3B8-9C43-8DCB-7F1EF012A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1588DB-C701-B746-8366-03C40B4F8B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B8E7EE-5A01-BA48-8757-70FE3D112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588BAF-6AA6-544C-820D-21F840F69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A5B6-54DE-034C-9A6C-F8D2BE488597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54375-9DF5-534C-885F-FD2743D17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CAB4A5-B78E-5C41-9FB3-4A1DA5DA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E27-74C7-E14D-BF71-9E240F54EEB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F5FAF-063D-8549-8166-04842AF0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A78DF6-FD6C-4B42-AC50-F185294DA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DB866-E4C4-804F-AC4B-7CCAE2C89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A5B6-54DE-034C-9A6C-F8D2BE488597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1AA4EF-EBCE-3C48-AEE9-67D4BB90E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C415AA-89E9-074A-8580-311DED317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E4E27-74C7-E14D-BF71-9E240F54EEB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27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4C9B4B-7349-1343-811E-E89E0BF35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5513" y="467789"/>
            <a:ext cx="4312858" cy="60081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096844B-880F-204F-A24F-4C3A50303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2545110" y="-212186"/>
            <a:ext cx="4174117" cy="459848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A958D-6043-444F-BDDE-9004488F2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3869" y="3061153"/>
            <a:ext cx="6108725" cy="592809"/>
          </a:xfrm>
        </p:spPr>
        <p:txBody>
          <a:bodyPr>
            <a:noAutofit/>
          </a:bodyPr>
          <a:lstStyle/>
          <a:p>
            <a:pPr algn="l"/>
            <a:r>
              <a:rPr lang="uk-UA" sz="3200" b="1" dirty="0">
                <a:solidFill>
                  <a:srgbClr val="2EB135"/>
                </a:solidFill>
                <a:latin typeface="Montserrat" pitchFamily="2" charset="0"/>
              </a:rPr>
              <a:t>ЗАГОЛОВОК ПРЕЗЕНТАЦІЇ</a:t>
            </a:r>
            <a:endParaRPr lang="ru-RU" sz="3200" b="1" dirty="0">
              <a:solidFill>
                <a:srgbClr val="2EB135"/>
              </a:solidFill>
              <a:latin typeface="Montserrat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5E7E61-1F3D-724E-8400-F6C0AB2C7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3869" y="3653962"/>
            <a:ext cx="3018263" cy="494177"/>
          </a:xfrm>
        </p:spPr>
        <p:txBody>
          <a:bodyPr>
            <a:normAutofit/>
          </a:bodyPr>
          <a:lstStyle/>
          <a:p>
            <a:pPr algn="l"/>
            <a:r>
              <a:rPr lang="ru-RU" sz="2200" dirty="0" err="1">
                <a:solidFill>
                  <a:srgbClr val="55274F"/>
                </a:solidFill>
                <a:latin typeface="Montserrat" pitchFamily="2" charset="0"/>
              </a:rPr>
              <a:t>підзаголовок</a:t>
            </a:r>
            <a:endParaRPr lang="ru-RU" sz="2200" dirty="0">
              <a:solidFill>
                <a:srgbClr val="55274F"/>
              </a:solidFill>
              <a:latin typeface="Montserrat" pitchFamily="2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0723F9B-593C-F342-88B6-535E46EA386E}"/>
              </a:ext>
            </a:extLst>
          </p:cNvPr>
          <p:cNvSpPr txBox="1">
            <a:spLocks/>
          </p:cNvSpPr>
          <p:nvPr/>
        </p:nvSpPr>
        <p:spPr>
          <a:xfrm>
            <a:off x="7431741" y="614731"/>
            <a:ext cx="3115747" cy="463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1800" b="1" dirty="0">
                <a:solidFill>
                  <a:srgbClr val="55274F"/>
                </a:solidFill>
                <a:latin typeface="Montserrat" pitchFamily="2" charset="0"/>
              </a:rPr>
              <a:t>Разом до </a:t>
            </a:r>
            <a:r>
              <a:rPr lang="uk-UA" sz="1800" b="1" dirty="0" err="1">
                <a:solidFill>
                  <a:srgbClr val="55274F"/>
                </a:solidFill>
                <a:latin typeface="Montserrat" pitchFamily="2" charset="0"/>
              </a:rPr>
              <a:t>самозарадності</a:t>
            </a:r>
            <a:endParaRPr lang="ru-RU" sz="1800" dirty="0">
              <a:solidFill>
                <a:srgbClr val="55274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D9A7ED-5C20-8C4F-AAA2-0E0E75302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488" y="4405205"/>
            <a:ext cx="2961239" cy="1383529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C6EEED5B-13F0-491F-9C4E-250F798674C7}"/>
              </a:ext>
            </a:extLst>
          </p:cNvPr>
          <p:cNvSpPr/>
          <p:nvPr/>
        </p:nvSpPr>
        <p:spPr>
          <a:xfrm>
            <a:off x="3378001" y="695706"/>
            <a:ext cx="2376248" cy="2083620"/>
          </a:xfrm>
          <a:custGeom>
            <a:avLst/>
            <a:gdLst/>
            <a:ahLst/>
            <a:cxnLst/>
            <a:rect l="l" t="t" r="r" b="b"/>
            <a:pathLst>
              <a:path w="1992754" h="1802143">
                <a:moveTo>
                  <a:pt x="0" y="0"/>
                </a:moveTo>
                <a:lnTo>
                  <a:pt x="1992754" y="0"/>
                </a:lnTo>
                <a:lnTo>
                  <a:pt x="1992754" y="1802143"/>
                </a:lnTo>
                <a:lnTo>
                  <a:pt x="0" y="18021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uk-UA" dirty="0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2C6F5858-F8E7-814E-8224-AEA045808D62}"/>
              </a:ext>
            </a:extLst>
          </p:cNvPr>
          <p:cNvSpPr txBox="1">
            <a:spLocks/>
          </p:cNvSpPr>
          <p:nvPr/>
        </p:nvSpPr>
        <p:spPr>
          <a:xfrm>
            <a:off x="3882164" y="1370090"/>
            <a:ext cx="1367922" cy="1191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b="1" dirty="0" err="1">
                <a:solidFill>
                  <a:schemeClr val="bg1"/>
                </a:solidFill>
                <a:latin typeface="Montserrat SemiBold" pitchFamily="2" charset="0"/>
              </a:rPr>
              <a:t>Вересень</a:t>
            </a:r>
            <a:endParaRPr lang="ru-RU" sz="1500" b="1" dirty="0">
              <a:solidFill>
                <a:schemeClr val="bg1"/>
              </a:solidFill>
              <a:latin typeface="Montserrat SemiBold" pitchFamily="2" charset="0"/>
            </a:endParaRPr>
          </a:p>
          <a:p>
            <a:r>
              <a:rPr lang="ru-RU" sz="1500" b="1" dirty="0" err="1">
                <a:solidFill>
                  <a:schemeClr val="bg1"/>
                </a:solidFill>
                <a:latin typeface="Montserrat SemiBold" pitchFamily="2" charset="0"/>
              </a:rPr>
              <a:t>Київ</a:t>
            </a:r>
            <a:r>
              <a:rPr lang="en-US" sz="1500" b="1" dirty="0">
                <a:solidFill>
                  <a:schemeClr val="bg1"/>
                </a:solidFill>
                <a:latin typeface="Montserrat SemiBold" pitchFamily="2" charset="0"/>
              </a:rPr>
              <a:t>, </a:t>
            </a:r>
            <a:endParaRPr lang="uk-UA" sz="1500" b="1" dirty="0">
              <a:solidFill>
                <a:schemeClr val="bg1"/>
              </a:solidFill>
              <a:latin typeface="Montserrat SemiBold" pitchFamily="2" charset="0"/>
            </a:endParaRPr>
          </a:p>
          <a:p>
            <a:r>
              <a:rPr lang="ru-RU" sz="1500" b="1" dirty="0" err="1">
                <a:solidFill>
                  <a:schemeClr val="bg1"/>
                </a:solidFill>
                <a:latin typeface="Montserrat SemiBold" pitchFamily="2" charset="0"/>
              </a:rPr>
              <a:t>Україна</a:t>
            </a:r>
            <a:endParaRPr lang="ru-RU" sz="1500" b="1" dirty="0">
              <a:solidFill>
                <a:schemeClr val="bg1"/>
              </a:solidFill>
              <a:latin typeface="Montserrat SemiBold" pitchFamily="2" charset="0"/>
            </a:endParaRP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2BB84BF7-42BE-4499-B15F-79F9B9BF7CE0}"/>
              </a:ext>
            </a:extLst>
          </p:cNvPr>
          <p:cNvSpPr/>
          <p:nvPr/>
        </p:nvSpPr>
        <p:spPr>
          <a:xfrm>
            <a:off x="4072522" y="5741314"/>
            <a:ext cx="8119478" cy="904290"/>
          </a:xfrm>
          <a:custGeom>
            <a:avLst/>
            <a:gdLst/>
            <a:ahLst/>
            <a:cxnLst/>
            <a:rect l="l" t="t" r="r" b="b"/>
            <a:pathLst>
              <a:path w="11988825" h="1233850">
                <a:moveTo>
                  <a:pt x="0" y="0"/>
                </a:moveTo>
                <a:lnTo>
                  <a:pt x="11988825" y="0"/>
                </a:lnTo>
                <a:lnTo>
                  <a:pt x="11988825" y="1233850"/>
                </a:lnTo>
                <a:lnTo>
                  <a:pt x="0" y="12338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429AE8B7-B766-4EA8-ACE7-B436B48660A5}"/>
              </a:ext>
            </a:extLst>
          </p:cNvPr>
          <p:cNvSpPr/>
          <p:nvPr/>
        </p:nvSpPr>
        <p:spPr>
          <a:xfrm rot="17971704">
            <a:off x="10158866" y="406596"/>
            <a:ext cx="1672043" cy="1276787"/>
          </a:xfrm>
          <a:custGeom>
            <a:avLst/>
            <a:gdLst/>
            <a:ahLst/>
            <a:cxnLst/>
            <a:rect l="l" t="t" r="r" b="b"/>
            <a:pathLst>
              <a:path w="2206292" h="1655953">
                <a:moveTo>
                  <a:pt x="0" y="0"/>
                </a:moveTo>
                <a:lnTo>
                  <a:pt x="2206292" y="0"/>
                </a:lnTo>
                <a:lnTo>
                  <a:pt x="2206292" y="1655953"/>
                </a:lnTo>
                <a:lnTo>
                  <a:pt x="0" y="16559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1330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89C6E0B-D68B-B54B-B28E-51CFC597D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574" y="1897934"/>
            <a:ext cx="2904532" cy="40462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145B3-7966-2C46-9693-889F90DED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829"/>
            <a:ext cx="6051487" cy="1243203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2EB135"/>
                </a:solidFill>
                <a:latin typeface="Montserrat" pitchFamily="2" charset="0"/>
              </a:rPr>
              <a:t>Ініціатива </a:t>
            </a:r>
            <a:br>
              <a:rPr lang="uk-UA" sz="2800" b="1" dirty="0">
                <a:solidFill>
                  <a:srgbClr val="2EB135"/>
                </a:solidFill>
                <a:latin typeface="Montserrat" pitchFamily="2" charset="0"/>
              </a:rPr>
            </a:br>
            <a:r>
              <a:rPr lang="uk-UA" sz="2800" b="1" dirty="0">
                <a:solidFill>
                  <a:srgbClr val="2EB135"/>
                </a:solidFill>
                <a:latin typeface="Montserrat" pitchFamily="2" charset="0"/>
              </a:rPr>
              <a:t>секторальної підтримки </a:t>
            </a:r>
            <a:br>
              <a:rPr lang="uk-UA" sz="2800" b="1" dirty="0">
                <a:solidFill>
                  <a:srgbClr val="2EB135"/>
                </a:solidFill>
                <a:latin typeface="Montserrat" pitchFamily="2" charset="0"/>
              </a:rPr>
            </a:br>
            <a:r>
              <a:rPr lang="uk-UA" sz="2800" b="1" dirty="0">
                <a:solidFill>
                  <a:srgbClr val="2EB135"/>
                </a:solidFill>
                <a:latin typeface="Montserrat" pitchFamily="2" charset="0"/>
              </a:rPr>
              <a:t>громадянського суспільства</a:t>
            </a:r>
            <a:endParaRPr lang="ru-RU" sz="2800" dirty="0">
              <a:solidFill>
                <a:srgbClr val="2EB135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929A582-4ED2-2B4B-82EA-C5A1A9FBCB78}"/>
              </a:ext>
            </a:extLst>
          </p:cNvPr>
          <p:cNvSpPr txBox="1">
            <a:spLocks/>
          </p:cNvSpPr>
          <p:nvPr/>
        </p:nvSpPr>
        <p:spPr>
          <a:xfrm>
            <a:off x="838200" y="2334670"/>
            <a:ext cx="6350251" cy="2939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1800" dirty="0">
                <a:latin typeface="Montserrat" pitchFamily="2" charset="0"/>
              </a:rPr>
              <a:t>ІСАР Єднання у консорціумі з Українським незалежним центром політичних досліджень (УНЦПД) та Центром демократії та Верховенство права (ЦЕД</a:t>
            </a:r>
            <a:r>
              <a:rPr lang="en-US" sz="1800" dirty="0">
                <a:latin typeface="Montserrat" pitchFamily="2" charset="0"/>
              </a:rPr>
              <a:t>EM) </a:t>
            </a:r>
            <a:r>
              <a:rPr lang="uk-UA" sz="1800" dirty="0">
                <a:latin typeface="Montserrat" pitchFamily="2" charset="0"/>
              </a:rPr>
              <a:t>наступні 5 років реалізовуватимуть новий масштабний </a:t>
            </a:r>
            <a:r>
              <a:rPr lang="uk-UA" sz="1800" dirty="0" err="1">
                <a:latin typeface="Montserrat" pitchFamily="2" charset="0"/>
              </a:rPr>
              <a:t>проєкт</a:t>
            </a:r>
            <a:r>
              <a:rPr lang="uk-UA" sz="1800" dirty="0">
                <a:latin typeface="Montserrat" pitchFamily="2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uk-UA" sz="1800" dirty="0">
              <a:latin typeface="Montserrat" pitchFamily="2" charset="0"/>
            </a:endParaRPr>
          </a:p>
          <a:p>
            <a:pPr>
              <a:lnSpc>
                <a:spcPct val="100000"/>
              </a:lnSpc>
            </a:pPr>
            <a:r>
              <a:rPr lang="uk-UA" sz="1800" dirty="0">
                <a:latin typeface="Montserrat" pitchFamily="2" charset="0"/>
              </a:rPr>
              <a:t>Ми маємо за мету покращити середовище діяльності громадянського суспільства та зміцнити інституційні спроможності його організацій, щоб підвищити </a:t>
            </a:r>
            <a:r>
              <a:rPr lang="uk-UA" sz="1800" dirty="0" err="1">
                <a:latin typeface="Montserrat" pitchFamily="2" charset="0"/>
              </a:rPr>
              <a:t>самозарадність</a:t>
            </a:r>
            <a:r>
              <a:rPr lang="uk-UA" sz="1800" dirty="0">
                <a:latin typeface="Montserrat" pitchFamily="2" charset="0"/>
              </a:rPr>
              <a:t> громадського сектору </a:t>
            </a:r>
            <a:endParaRPr lang="en-US" sz="1800" dirty="0">
              <a:latin typeface="Montserrat" pitchFamily="2" charset="0"/>
            </a:endParaRPr>
          </a:p>
          <a:p>
            <a:pPr>
              <a:lnSpc>
                <a:spcPct val="100000"/>
              </a:lnSpc>
            </a:pPr>
            <a:r>
              <a:rPr lang="uk-UA" sz="1800" dirty="0">
                <a:latin typeface="Montserrat" pitchFamily="2" charset="0"/>
              </a:rPr>
              <a:t>в Україні.</a:t>
            </a:r>
            <a:endParaRPr lang="ru-RU" sz="1800" dirty="0">
              <a:latin typeface="Montserrat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34A471-A99E-CC42-9B5B-B81F805E9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883" y="4337683"/>
            <a:ext cx="2003367" cy="935999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A2FB41CA-B396-224C-937C-B1540C217C86}"/>
              </a:ext>
            </a:extLst>
          </p:cNvPr>
          <p:cNvSpPr txBox="1">
            <a:spLocks/>
          </p:cNvSpPr>
          <p:nvPr/>
        </p:nvSpPr>
        <p:spPr>
          <a:xfrm>
            <a:off x="7530353" y="614731"/>
            <a:ext cx="3017135" cy="463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1800" b="1" dirty="0">
                <a:solidFill>
                  <a:srgbClr val="55274F"/>
                </a:solidFill>
                <a:latin typeface="Montserrat" pitchFamily="2" charset="0"/>
              </a:rPr>
              <a:t>Разом до </a:t>
            </a:r>
            <a:r>
              <a:rPr lang="uk-UA" sz="1800" b="1" dirty="0" err="1">
                <a:solidFill>
                  <a:srgbClr val="55274F"/>
                </a:solidFill>
                <a:latin typeface="Montserrat" pitchFamily="2" charset="0"/>
              </a:rPr>
              <a:t>самозарадності</a:t>
            </a:r>
            <a:endParaRPr lang="ru-RU" sz="1800" dirty="0">
              <a:solidFill>
                <a:srgbClr val="55274F"/>
              </a:solidFill>
            </a:endParaRP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BEF0E028-1C1D-4DEC-8121-CBC7F6EF9513}"/>
              </a:ext>
            </a:extLst>
          </p:cNvPr>
          <p:cNvSpPr/>
          <p:nvPr/>
        </p:nvSpPr>
        <p:spPr>
          <a:xfrm>
            <a:off x="307346" y="5817038"/>
            <a:ext cx="8119478" cy="904290"/>
          </a:xfrm>
          <a:custGeom>
            <a:avLst/>
            <a:gdLst/>
            <a:ahLst/>
            <a:cxnLst/>
            <a:rect l="l" t="t" r="r" b="b"/>
            <a:pathLst>
              <a:path w="11988825" h="1233850">
                <a:moveTo>
                  <a:pt x="0" y="0"/>
                </a:moveTo>
                <a:lnTo>
                  <a:pt x="11988825" y="0"/>
                </a:lnTo>
                <a:lnTo>
                  <a:pt x="11988825" y="1233850"/>
                </a:lnTo>
                <a:lnTo>
                  <a:pt x="0" y="12338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FEDB03C3-E68E-4DBB-BE77-41CBA335F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E167627-99DE-46A8-A4C7-355FA80EDE7D}"/>
              </a:ext>
            </a:extLst>
          </p:cNvPr>
          <p:cNvSpPr/>
          <p:nvPr/>
        </p:nvSpPr>
        <p:spPr>
          <a:xfrm rot="17971704">
            <a:off x="10158866" y="406596"/>
            <a:ext cx="1672043" cy="1276787"/>
          </a:xfrm>
          <a:custGeom>
            <a:avLst/>
            <a:gdLst/>
            <a:ahLst/>
            <a:cxnLst/>
            <a:rect l="l" t="t" r="r" b="b"/>
            <a:pathLst>
              <a:path w="2206292" h="1655953">
                <a:moveTo>
                  <a:pt x="0" y="0"/>
                </a:moveTo>
                <a:lnTo>
                  <a:pt x="2206292" y="0"/>
                </a:lnTo>
                <a:lnTo>
                  <a:pt x="2206292" y="1655953"/>
                </a:lnTo>
                <a:lnTo>
                  <a:pt x="0" y="16559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0484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887305-E001-4146-AE67-D0952CEE1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382" y="1861305"/>
            <a:ext cx="6115867" cy="40772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145B3-7966-2C46-9693-889F90DED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828"/>
            <a:ext cx="6350251" cy="1641019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2EB135"/>
                </a:solidFill>
                <a:latin typeface="Montserrat" pitchFamily="2" charset="0"/>
              </a:rPr>
              <a:t>Що ми, в рамках Ініціативи </a:t>
            </a:r>
            <a:br>
              <a:rPr lang="uk-UA" sz="2800" b="1" dirty="0">
                <a:solidFill>
                  <a:srgbClr val="2EB135"/>
                </a:solidFill>
                <a:latin typeface="Montserrat" pitchFamily="2" charset="0"/>
              </a:rPr>
            </a:br>
            <a:r>
              <a:rPr lang="uk-UA" sz="2800" b="1" dirty="0">
                <a:solidFill>
                  <a:srgbClr val="2EB135"/>
                </a:solidFill>
                <a:latin typeface="Montserrat" pitchFamily="2" charset="0"/>
              </a:rPr>
              <a:t>секторальної підтримки </a:t>
            </a:r>
            <a:br>
              <a:rPr lang="uk-UA" sz="2800" b="1" dirty="0">
                <a:solidFill>
                  <a:srgbClr val="2EB135"/>
                </a:solidFill>
                <a:latin typeface="Montserrat" pitchFamily="2" charset="0"/>
              </a:rPr>
            </a:br>
            <a:r>
              <a:rPr lang="uk-UA" sz="2800" b="1" dirty="0">
                <a:solidFill>
                  <a:srgbClr val="2EB135"/>
                </a:solidFill>
                <a:latin typeface="Montserrat" pitchFamily="2" charset="0"/>
              </a:rPr>
              <a:t>громадянського суспільства, </a:t>
            </a:r>
            <a:br>
              <a:rPr lang="uk-UA" sz="2800" b="1" dirty="0">
                <a:solidFill>
                  <a:srgbClr val="2EB135"/>
                </a:solidFill>
                <a:latin typeface="Montserrat" pitchFamily="2" charset="0"/>
              </a:rPr>
            </a:br>
            <a:r>
              <a:rPr lang="uk-UA" sz="2800" b="1" dirty="0">
                <a:solidFill>
                  <a:srgbClr val="2EB135"/>
                </a:solidFill>
                <a:latin typeface="Montserrat" pitchFamily="2" charset="0"/>
              </a:rPr>
              <a:t>плануємо робити?</a:t>
            </a:r>
            <a:endParaRPr lang="ru-RU" sz="2800" dirty="0">
              <a:solidFill>
                <a:srgbClr val="2EB135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929A582-4ED2-2B4B-82EA-C5A1A9FBCB78}"/>
              </a:ext>
            </a:extLst>
          </p:cNvPr>
          <p:cNvSpPr txBox="1">
            <a:spLocks/>
          </p:cNvSpPr>
          <p:nvPr/>
        </p:nvSpPr>
        <p:spPr>
          <a:xfrm>
            <a:off x="838200" y="2554761"/>
            <a:ext cx="6350251" cy="2939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1800" dirty="0">
                <a:latin typeface="Montserrat" pitchFamily="2" charset="0"/>
              </a:rPr>
              <a:t>1. Працюватимемо над зміцненням </a:t>
            </a:r>
          </a:p>
          <a:p>
            <a:pPr>
              <a:lnSpc>
                <a:spcPct val="100000"/>
              </a:lnSpc>
            </a:pPr>
            <a:r>
              <a:rPr lang="uk-UA" sz="1800" dirty="0">
                <a:latin typeface="Montserrat" pitchFamily="2" charset="0"/>
              </a:rPr>
              <a:t>інституційної спроможності організацій громадянського суспільства</a:t>
            </a:r>
          </a:p>
          <a:p>
            <a:pPr>
              <a:lnSpc>
                <a:spcPct val="100000"/>
              </a:lnSpc>
            </a:pPr>
            <a:endParaRPr lang="uk-UA" sz="1800" dirty="0">
              <a:latin typeface="Montserrat" pitchFamily="2" charset="0"/>
            </a:endParaRPr>
          </a:p>
          <a:p>
            <a:pPr>
              <a:lnSpc>
                <a:spcPct val="100000"/>
              </a:lnSpc>
            </a:pPr>
            <a:r>
              <a:rPr lang="uk-UA" sz="1800" dirty="0">
                <a:latin typeface="Montserrat" pitchFamily="2" charset="0"/>
              </a:rPr>
              <a:t>2. Будемо покращувати правові умови </a:t>
            </a:r>
          </a:p>
          <a:p>
            <a:pPr>
              <a:lnSpc>
                <a:spcPct val="100000"/>
              </a:lnSpc>
            </a:pPr>
            <a:r>
              <a:rPr lang="uk-UA" sz="1800" dirty="0">
                <a:latin typeface="Montserrat" pitchFamily="2" charset="0"/>
              </a:rPr>
              <a:t>діяльності громадянського суспільства </a:t>
            </a:r>
          </a:p>
          <a:p>
            <a:pPr>
              <a:lnSpc>
                <a:spcPct val="100000"/>
              </a:lnSpc>
            </a:pPr>
            <a:endParaRPr lang="uk-UA" sz="1800" dirty="0">
              <a:latin typeface="Montserrat" pitchFamily="2" charset="0"/>
            </a:endParaRPr>
          </a:p>
          <a:p>
            <a:pPr>
              <a:lnSpc>
                <a:spcPct val="100000"/>
              </a:lnSpc>
            </a:pPr>
            <a:r>
              <a:rPr lang="uk-UA" sz="1800" dirty="0">
                <a:latin typeface="Montserrat" pitchFamily="2" charset="0"/>
              </a:rPr>
              <a:t>3. Сприятимемо дослідженню і вивченню галузевих проблем громадянського суспільства, вивчатимемо його можливості </a:t>
            </a:r>
            <a:endParaRPr lang="en-US" sz="1800" dirty="0">
              <a:latin typeface="Montserrat" pitchFamily="2" charset="0"/>
            </a:endParaRPr>
          </a:p>
          <a:p>
            <a:pPr>
              <a:lnSpc>
                <a:spcPct val="100000"/>
              </a:lnSpc>
            </a:pPr>
            <a:r>
              <a:rPr lang="uk-UA" sz="1800" dirty="0">
                <a:latin typeface="Montserrat" pitchFamily="2" charset="0"/>
              </a:rPr>
              <a:t>та найкращі практики роботи.</a:t>
            </a:r>
            <a:endParaRPr lang="ru-RU" sz="1800" dirty="0">
              <a:latin typeface="Montserrat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34A471-A99E-CC42-9B5B-B81F805E9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562" y="4649989"/>
            <a:ext cx="2003367" cy="935999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A2FB41CA-B396-224C-937C-B1540C217C86}"/>
              </a:ext>
            </a:extLst>
          </p:cNvPr>
          <p:cNvSpPr txBox="1">
            <a:spLocks/>
          </p:cNvSpPr>
          <p:nvPr/>
        </p:nvSpPr>
        <p:spPr>
          <a:xfrm>
            <a:off x="7342094" y="614731"/>
            <a:ext cx="3205394" cy="463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1800" b="1" dirty="0">
                <a:solidFill>
                  <a:srgbClr val="55274F"/>
                </a:solidFill>
                <a:latin typeface="Montserrat" pitchFamily="2" charset="0"/>
              </a:rPr>
              <a:t>Разом до </a:t>
            </a:r>
            <a:r>
              <a:rPr lang="uk-UA" sz="1800" b="1" dirty="0" err="1">
                <a:solidFill>
                  <a:srgbClr val="55274F"/>
                </a:solidFill>
                <a:latin typeface="Montserrat" pitchFamily="2" charset="0"/>
              </a:rPr>
              <a:t>самозарадності</a:t>
            </a:r>
            <a:endParaRPr lang="ru-RU" sz="1800" dirty="0">
              <a:solidFill>
                <a:srgbClr val="55274F"/>
              </a:solidFill>
            </a:endParaRPr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9A589F23-2C00-4D31-98A6-71A69BA56F7A}"/>
              </a:ext>
            </a:extLst>
          </p:cNvPr>
          <p:cNvSpPr/>
          <p:nvPr/>
        </p:nvSpPr>
        <p:spPr>
          <a:xfrm>
            <a:off x="307346" y="5817038"/>
            <a:ext cx="8119478" cy="904290"/>
          </a:xfrm>
          <a:custGeom>
            <a:avLst/>
            <a:gdLst/>
            <a:ahLst/>
            <a:cxnLst/>
            <a:rect l="l" t="t" r="r" b="b"/>
            <a:pathLst>
              <a:path w="11988825" h="1233850">
                <a:moveTo>
                  <a:pt x="0" y="0"/>
                </a:moveTo>
                <a:lnTo>
                  <a:pt x="11988825" y="0"/>
                </a:lnTo>
                <a:lnTo>
                  <a:pt x="11988825" y="1233850"/>
                </a:lnTo>
                <a:lnTo>
                  <a:pt x="0" y="12338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260B4972-F717-446C-8375-BD42DCA8895E}"/>
              </a:ext>
            </a:extLst>
          </p:cNvPr>
          <p:cNvSpPr/>
          <p:nvPr/>
        </p:nvSpPr>
        <p:spPr>
          <a:xfrm rot="17971704">
            <a:off x="10158866" y="406596"/>
            <a:ext cx="1672043" cy="1276787"/>
          </a:xfrm>
          <a:custGeom>
            <a:avLst/>
            <a:gdLst/>
            <a:ahLst/>
            <a:cxnLst/>
            <a:rect l="l" t="t" r="r" b="b"/>
            <a:pathLst>
              <a:path w="2206292" h="1655953">
                <a:moveTo>
                  <a:pt x="0" y="0"/>
                </a:moveTo>
                <a:lnTo>
                  <a:pt x="2206292" y="0"/>
                </a:lnTo>
                <a:lnTo>
                  <a:pt x="2206292" y="1655953"/>
                </a:lnTo>
                <a:lnTo>
                  <a:pt x="0" y="16559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B0779148-859A-469F-A8E3-29FE7757C9F3}"/>
              </a:ext>
            </a:extLst>
          </p:cNvPr>
          <p:cNvSpPr/>
          <p:nvPr/>
        </p:nvSpPr>
        <p:spPr>
          <a:xfrm>
            <a:off x="7644477" y="1861305"/>
            <a:ext cx="1926873" cy="1701644"/>
          </a:xfrm>
          <a:custGeom>
            <a:avLst/>
            <a:gdLst/>
            <a:ahLst/>
            <a:cxnLst/>
            <a:rect l="l" t="t" r="r" b="b"/>
            <a:pathLst>
              <a:path w="2158950" h="1952442">
                <a:moveTo>
                  <a:pt x="0" y="0"/>
                </a:moveTo>
                <a:lnTo>
                  <a:pt x="2158950" y="0"/>
                </a:lnTo>
                <a:lnTo>
                  <a:pt x="2158950" y="1952442"/>
                </a:lnTo>
                <a:lnTo>
                  <a:pt x="0" y="19524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255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145B3-7966-2C46-9693-889F90DED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762"/>
            <a:ext cx="4737212" cy="654471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2EB135"/>
                </a:solidFill>
                <a:latin typeface="Montserrat" pitchFamily="2" charset="0"/>
              </a:rPr>
              <a:t>Якою є наша мета?</a:t>
            </a:r>
            <a:endParaRPr lang="ru-RU" sz="2800" dirty="0">
              <a:solidFill>
                <a:srgbClr val="2EB135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C84EEF-5A69-864E-9B46-370AA7AF4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726" y="2286762"/>
            <a:ext cx="3891774" cy="3473257"/>
          </a:xfrm>
          <a:prstGeom prst="rect">
            <a:avLst/>
          </a:prstGeom>
          <a:ln>
            <a:noFill/>
          </a:ln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72A7285-0EDA-AD4C-97F7-03ED7B5567C4}"/>
              </a:ext>
            </a:extLst>
          </p:cNvPr>
          <p:cNvSpPr txBox="1">
            <a:spLocks/>
          </p:cNvSpPr>
          <p:nvPr/>
        </p:nvSpPr>
        <p:spPr>
          <a:xfrm>
            <a:off x="7306235" y="614731"/>
            <a:ext cx="3241253" cy="463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1800" b="1" dirty="0">
                <a:solidFill>
                  <a:srgbClr val="55274F"/>
                </a:solidFill>
                <a:latin typeface="Montserrat" pitchFamily="2" charset="0"/>
              </a:rPr>
              <a:t>Разом до </a:t>
            </a:r>
            <a:r>
              <a:rPr lang="uk-UA" sz="1800" b="1" dirty="0" err="1">
                <a:solidFill>
                  <a:srgbClr val="55274F"/>
                </a:solidFill>
                <a:latin typeface="Montserrat" pitchFamily="2" charset="0"/>
              </a:rPr>
              <a:t>самозарадності</a:t>
            </a:r>
            <a:endParaRPr lang="ru-RU" sz="1800" dirty="0">
              <a:solidFill>
                <a:srgbClr val="55274F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929A582-4ED2-2B4B-82EA-C5A1A9FBCB78}"/>
              </a:ext>
            </a:extLst>
          </p:cNvPr>
          <p:cNvSpPr txBox="1">
            <a:spLocks/>
          </p:cNvSpPr>
          <p:nvPr/>
        </p:nvSpPr>
        <p:spPr>
          <a:xfrm>
            <a:off x="838200" y="3054383"/>
            <a:ext cx="5644081" cy="1499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1800" dirty="0">
                <a:latin typeface="Montserrat" pitchFamily="2" charset="0"/>
              </a:rPr>
              <a:t>Покращити умови діяльності </a:t>
            </a:r>
          </a:p>
          <a:p>
            <a:pPr>
              <a:lnSpc>
                <a:spcPct val="100000"/>
              </a:lnSpc>
            </a:pPr>
            <a:r>
              <a:rPr lang="uk-UA" sz="1800" dirty="0">
                <a:latin typeface="Montserrat" pitchFamily="2" charset="0"/>
              </a:rPr>
              <a:t>для громадянського суспільства </a:t>
            </a:r>
          </a:p>
          <a:p>
            <a:pPr>
              <a:lnSpc>
                <a:spcPct val="100000"/>
              </a:lnSpc>
            </a:pPr>
            <a:r>
              <a:rPr lang="uk-UA" sz="1800" dirty="0">
                <a:latin typeface="Montserrat" pitchFamily="2" charset="0"/>
              </a:rPr>
              <a:t>та зміцнити інституційні спроможності ОГС </a:t>
            </a:r>
            <a:endParaRPr lang="en-US" sz="1800" dirty="0">
              <a:latin typeface="Montserrat" pitchFamily="2" charset="0"/>
            </a:endParaRPr>
          </a:p>
          <a:p>
            <a:pPr>
              <a:lnSpc>
                <a:spcPct val="100000"/>
              </a:lnSpc>
            </a:pPr>
            <a:r>
              <a:rPr lang="uk-UA" sz="1800" dirty="0">
                <a:latin typeface="Montserrat" pitchFamily="2" charset="0"/>
              </a:rPr>
              <a:t>для підвищення </a:t>
            </a:r>
            <a:r>
              <a:rPr lang="uk-UA" sz="1800" dirty="0" err="1">
                <a:latin typeface="Montserrat" pitchFamily="2" charset="0"/>
              </a:rPr>
              <a:t>самозарадності</a:t>
            </a:r>
            <a:r>
              <a:rPr lang="uk-UA" sz="1800" dirty="0">
                <a:latin typeface="Montserrat" pitchFamily="2" charset="0"/>
              </a:rPr>
              <a:t> </a:t>
            </a:r>
            <a:endParaRPr lang="en-US" sz="1800" dirty="0">
              <a:latin typeface="Montserrat" pitchFamily="2" charset="0"/>
            </a:endParaRPr>
          </a:p>
          <a:p>
            <a:pPr>
              <a:lnSpc>
                <a:spcPct val="100000"/>
              </a:lnSpc>
            </a:pPr>
            <a:r>
              <a:rPr lang="uk-UA" sz="1800" dirty="0">
                <a:latin typeface="Montserrat" pitchFamily="2" charset="0"/>
              </a:rPr>
              <a:t>громадського сектору в Україні.</a:t>
            </a:r>
            <a:endParaRPr lang="ru-RU" sz="1800" dirty="0">
              <a:latin typeface="Montserrat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7AC1EC2-5BB4-C54C-81C7-F7F127C89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1791" y="4600040"/>
            <a:ext cx="2003367" cy="935999"/>
          </a:xfrm>
          <a:prstGeom prst="rect">
            <a:avLst/>
          </a:prstGeom>
        </p:spPr>
      </p:pic>
      <p:sp>
        <p:nvSpPr>
          <p:cNvPr id="15" name="Freeform 2">
            <a:extLst>
              <a:ext uri="{FF2B5EF4-FFF2-40B4-BE49-F238E27FC236}">
                <a16:creationId xmlns:a16="http://schemas.microsoft.com/office/drawing/2014/main" id="{0D598837-6D34-4258-B9F3-2B73E7F36B2C}"/>
              </a:ext>
            </a:extLst>
          </p:cNvPr>
          <p:cNvSpPr/>
          <p:nvPr/>
        </p:nvSpPr>
        <p:spPr>
          <a:xfrm>
            <a:off x="307346" y="5817038"/>
            <a:ext cx="8119478" cy="904290"/>
          </a:xfrm>
          <a:custGeom>
            <a:avLst/>
            <a:gdLst/>
            <a:ahLst/>
            <a:cxnLst/>
            <a:rect l="l" t="t" r="r" b="b"/>
            <a:pathLst>
              <a:path w="11988825" h="1233850">
                <a:moveTo>
                  <a:pt x="0" y="0"/>
                </a:moveTo>
                <a:lnTo>
                  <a:pt x="11988825" y="0"/>
                </a:lnTo>
                <a:lnTo>
                  <a:pt x="11988825" y="1233850"/>
                </a:lnTo>
                <a:lnTo>
                  <a:pt x="0" y="12338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4008914C-F932-4BFD-A05F-C98D71B9C268}"/>
              </a:ext>
            </a:extLst>
          </p:cNvPr>
          <p:cNvSpPr/>
          <p:nvPr/>
        </p:nvSpPr>
        <p:spPr>
          <a:xfrm rot="17971704">
            <a:off x="10158866" y="406596"/>
            <a:ext cx="1672043" cy="1276787"/>
          </a:xfrm>
          <a:custGeom>
            <a:avLst/>
            <a:gdLst/>
            <a:ahLst/>
            <a:cxnLst/>
            <a:rect l="l" t="t" r="r" b="b"/>
            <a:pathLst>
              <a:path w="2206292" h="1655953">
                <a:moveTo>
                  <a:pt x="0" y="0"/>
                </a:moveTo>
                <a:lnTo>
                  <a:pt x="2206292" y="0"/>
                </a:lnTo>
                <a:lnTo>
                  <a:pt x="2206292" y="1655953"/>
                </a:lnTo>
                <a:lnTo>
                  <a:pt x="0" y="16559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3D5C895-4C12-4465-BB00-3BB426FE3B56}"/>
              </a:ext>
            </a:extLst>
          </p:cNvPr>
          <p:cNvSpPr/>
          <p:nvPr/>
        </p:nvSpPr>
        <p:spPr>
          <a:xfrm>
            <a:off x="7117041" y="1690335"/>
            <a:ext cx="1887804" cy="1707230"/>
          </a:xfrm>
          <a:custGeom>
            <a:avLst/>
            <a:gdLst/>
            <a:ahLst/>
            <a:cxnLst/>
            <a:rect l="l" t="t" r="r" b="b"/>
            <a:pathLst>
              <a:path w="2108115" h="1906469">
                <a:moveTo>
                  <a:pt x="0" y="0"/>
                </a:moveTo>
                <a:lnTo>
                  <a:pt x="2108115" y="0"/>
                </a:lnTo>
                <a:lnTo>
                  <a:pt x="2108115" y="1906469"/>
                </a:lnTo>
                <a:lnTo>
                  <a:pt x="0" y="19064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634670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160</Words>
  <Application>Microsoft Office PowerPoint</Application>
  <PresentationFormat>Широкий екран</PresentationFormat>
  <Paragraphs>29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Montserrat SemiBold</vt:lpstr>
      <vt:lpstr>Тема Office</vt:lpstr>
      <vt:lpstr>ЗАГОЛОВОК ПРЕЗЕНТАЦІЇ</vt:lpstr>
      <vt:lpstr>Ініціатива  секторальної підтримки  громадянського суспільства</vt:lpstr>
      <vt:lpstr>Що ми, в рамках Ініціативи  секторальної підтримки  громадянського суспільства,  плануємо робити?</vt:lpstr>
      <vt:lpstr>Якою є наша мета?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Microsoft Office User</dc:creator>
  <cp:lastModifiedBy>Marharyta Lubkova</cp:lastModifiedBy>
  <cp:revision>17</cp:revision>
  <dcterms:created xsi:type="dcterms:W3CDTF">2020-09-04T12:14:26Z</dcterms:created>
  <dcterms:modified xsi:type="dcterms:W3CDTF">2024-05-01T06:05:51Z</dcterms:modified>
</cp:coreProperties>
</file>